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7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BEBEB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BEBEB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943" y="1028542"/>
            <a:ext cx="4852114" cy="485211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977082" y="749644"/>
            <a:ext cx="5214620" cy="5255895"/>
          </a:xfrm>
          <a:custGeom>
            <a:avLst/>
            <a:gdLst/>
            <a:ahLst/>
            <a:cxnLst/>
            <a:rect l="l" t="t" r="r" b="b"/>
            <a:pathLst>
              <a:path w="5214620" h="5255895">
                <a:moveTo>
                  <a:pt x="5214550" y="5255740"/>
                </a:moveTo>
                <a:lnTo>
                  <a:pt x="0" y="5255740"/>
                </a:lnTo>
                <a:lnTo>
                  <a:pt x="0" y="0"/>
                </a:lnTo>
                <a:lnTo>
                  <a:pt x="5214550" y="0"/>
                </a:lnTo>
                <a:lnTo>
                  <a:pt x="5214550" y="5255740"/>
                </a:lnTo>
                <a:close/>
              </a:path>
            </a:pathLst>
          </a:custGeom>
          <a:solidFill>
            <a:srgbClr val="FFFFFF">
              <a:alpha val="7725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46100" y="1239862"/>
            <a:ext cx="8064500" cy="120650"/>
          </a:xfrm>
          <a:custGeom>
            <a:avLst/>
            <a:gdLst/>
            <a:ahLst/>
            <a:cxnLst/>
            <a:rect l="l" t="t" r="r" b="b"/>
            <a:pathLst>
              <a:path w="8064500" h="120650">
                <a:moveTo>
                  <a:pt x="8064499" y="120603"/>
                </a:moveTo>
                <a:lnTo>
                  <a:pt x="0" y="120603"/>
                </a:lnTo>
                <a:lnTo>
                  <a:pt x="0" y="0"/>
                </a:lnTo>
                <a:lnTo>
                  <a:pt x="8064499" y="0"/>
                </a:lnTo>
                <a:lnTo>
                  <a:pt x="8064499" y="120603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45943" y="1028542"/>
            <a:ext cx="4852114" cy="485211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977082" y="749644"/>
            <a:ext cx="5214620" cy="5255895"/>
          </a:xfrm>
          <a:custGeom>
            <a:avLst/>
            <a:gdLst/>
            <a:ahLst/>
            <a:cxnLst/>
            <a:rect l="l" t="t" r="r" b="b"/>
            <a:pathLst>
              <a:path w="5214620" h="5255895">
                <a:moveTo>
                  <a:pt x="5214550" y="5255740"/>
                </a:moveTo>
                <a:lnTo>
                  <a:pt x="0" y="5255740"/>
                </a:lnTo>
                <a:lnTo>
                  <a:pt x="0" y="0"/>
                </a:lnTo>
                <a:lnTo>
                  <a:pt x="5214550" y="0"/>
                </a:lnTo>
                <a:lnTo>
                  <a:pt x="5214550" y="5255740"/>
                </a:lnTo>
                <a:close/>
              </a:path>
            </a:pathLst>
          </a:custGeom>
          <a:solidFill>
            <a:srgbClr val="FFFFFF">
              <a:alpha val="7725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46100" y="1239862"/>
            <a:ext cx="8064500" cy="120650"/>
          </a:xfrm>
          <a:custGeom>
            <a:avLst/>
            <a:gdLst/>
            <a:ahLst/>
            <a:cxnLst/>
            <a:rect l="l" t="t" r="r" b="b"/>
            <a:pathLst>
              <a:path w="8064500" h="120650">
                <a:moveTo>
                  <a:pt x="8064499" y="120603"/>
                </a:moveTo>
                <a:lnTo>
                  <a:pt x="0" y="120603"/>
                </a:lnTo>
                <a:lnTo>
                  <a:pt x="0" y="0"/>
                </a:lnTo>
                <a:lnTo>
                  <a:pt x="8064499" y="0"/>
                </a:lnTo>
                <a:lnTo>
                  <a:pt x="8064499" y="120603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3845" y="6381376"/>
            <a:ext cx="309229" cy="31507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4032" y="6642536"/>
            <a:ext cx="4089747" cy="45719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974026" y="6642544"/>
            <a:ext cx="221615" cy="45720"/>
          </a:xfrm>
          <a:custGeom>
            <a:avLst/>
            <a:gdLst/>
            <a:ahLst/>
            <a:cxnLst/>
            <a:rect l="l" t="t" r="r" b="b"/>
            <a:pathLst>
              <a:path w="221615" h="45720">
                <a:moveTo>
                  <a:pt x="221348" y="0"/>
                </a:moveTo>
                <a:lnTo>
                  <a:pt x="45720" y="0"/>
                </a:lnTo>
                <a:lnTo>
                  <a:pt x="0" y="0"/>
                </a:lnTo>
                <a:lnTo>
                  <a:pt x="0" y="45720"/>
                </a:lnTo>
                <a:lnTo>
                  <a:pt x="45720" y="45720"/>
                </a:lnTo>
                <a:lnTo>
                  <a:pt x="221348" y="45720"/>
                </a:lnTo>
                <a:lnTo>
                  <a:pt x="221348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97465" y="6627675"/>
            <a:ext cx="132080" cy="80645"/>
          </a:xfrm>
          <a:custGeom>
            <a:avLst/>
            <a:gdLst/>
            <a:ahLst/>
            <a:cxnLst/>
            <a:rect l="l" t="t" r="r" b="b"/>
            <a:pathLst>
              <a:path w="132080" h="80645">
                <a:moveTo>
                  <a:pt x="0" y="10749"/>
                </a:moveTo>
                <a:lnTo>
                  <a:pt x="0" y="79528"/>
                </a:lnTo>
              </a:path>
              <a:path w="132080" h="80645">
                <a:moveTo>
                  <a:pt x="41342" y="11528"/>
                </a:moveTo>
                <a:lnTo>
                  <a:pt x="41342" y="80306"/>
                </a:lnTo>
              </a:path>
              <a:path w="132080" h="80645">
                <a:moveTo>
                  <a:pt x="131838" y="0"/>
                </a:moveTo>
                <a:lnTo>
                  <a:pt x="131838" y="68778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6870" y="480630"/>
            <a:ext cx="7576184" cy="6972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0192" y="1391998"/>
            <a:ext cx="6183630" cy="2847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BEBEB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47838" y="6169938"/>
            <a:ext cx="3539490" cy="614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jpg"/><Relationship Id="rId7" Type="http://schemas.openxmlformats.org/officeDocument/2006/relationships/image" Target="../media/image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2.jp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1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7082" y="749644"/>
            <a:ext cx="5214620" cy="5255895"/>
            <a:chOff x="1977082" y="749644"/>
            <a:chExt cx="5214620" cy="5255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5943" y="1028542"/>
              <a:ext cx="4852114" cy="48521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77082" y="749644"/>
              <a:ext cx="5214620" cy="5255895"/>
            </a:xfrm>
            <a:custGeom>
              <a:avLst/>
              <a:gdLst/>
              <a:ahLst/>
              <a:cxnLst/>
              <a:rect l="l" t="t" r="r" b="b"/>
              <a:pathLst>
                <a:path w="5214620" h="5255895">
                  <a:moveTo>
                    <a:pt x="5214550" y="5255740"/>
                  </a:moveTo>
                  <a:lnTo>
                    <a:pt x="0" y="5255740"/>
                  </a:lnTo>
                  <a:lnTo>
                    <a:pt x="0" y="0"/>
                  </a:lnTo>
                  <a:lnTo>
                    <a:pt x="5214550" y="0"/>
                  </a:lnTo>
                  <a:lnTo>
                    <a:pt x="5214550" y="5255740"/>
                  </a:lnTo>
                  <a:close/>
                </a:path>
              </a:pathLst>
            </a:custGeom>
            <a:solidFill>
              <a:srgbClr val="FFFFFF">
                <a:alpha val="7725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4" y="350838"/>
            <a:ext cx="1222371" cy="14970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4687" y="300280"/>
            <a:ext cx="41967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Tahoma"/>
                <a:cs typeface="Tahoma"/>
              </a:rPr>
              <a:t>National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Chiao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Tung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University </a:t>
            </a:r>
            <a:r>
              <a:rPr sz="2400" spc="-85" dirty="0">
                <a:latin typeface="Tahoma"/>
                <a:cs typeface="Tahoma"/>
              </a:rPr>
              <a:t>Institute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of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Electronic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Engineering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31721" y="2219742"/>
            <a:ext cx="28809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1605" algn="l"/>
              </a:tabLst>
            </a:pPr>
            <a:r>
              <a:rPr dirty="0"/>
              <a:t>CAD</a:t>
            </a:r>
            <a:r>
              <a:rPr spc="-15" dirty="0"/>
              <a:t> </a:t>
            </a:r>
            <a:r>
              <a:rPr spc="-25" dirty="0"/>
              <a:t>HW4</a:t>
            </a:r>
            <a:r>
              <a:rPr dirty="0"/>
              <a:t>	</a:t>
            </a:r>
            <a:r>
              <a:rPr spc="-50" dirty="0"/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00033" y="2830155"/>
            <a:ext cx="6537325" cy="118364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611505" marR="5080" indent="-599440">
              <a:lnSpc>
                <a:spcPts val="4320"/>
              </a:lnSpc>
              <a:spcBef>
                <a:spcPts val="645"/>
              </a:spcBef>
            </a:pPr>
            <a:r>
              <a:rPr sz="4000" dirty="0">
                <a:latin typeface="Times New Roman"/>
                <a:cs typeface="Times New Roman"/>
              </a:rPr>
              <a:t>Modeling</a:t>
            </a:r>
            <a:r>
              <a:rPr sz="4000" spc="-130" dirty="0">
                <a:latin typeface="Times New Roman"/>
                <a:cs typeface="Times New Roman"/>
              </a:rPr>
              <a:t> </a:t>
            </a:r>
            <a:r>
              <a:rPr sz="4000" spc="-30" dirty="0">
                <a:latin typeface="Times New Roman"/>
                <a:cs typeface="Times New Roman"/>
              </a:rPr>
              <a:t>Mixed-</a:t>
            </a:r>
            <a:r>
              <a:rPr sz="4000" dirty="0">
                <a:latin typeface="Times New Roman"/>
                <a:cs typeface="Times New Roman"/>
              </a:rPr>
              <a:t>Signal</a:t>
            </a:r>
            <a:r>
              <a:rPr sz="4000" spc="-130" dirty="0">
                <a:latin typeface="Times New Roman"/>
                <a:cs typeface="Times New Roman"/>
              </a:rPr>
              <a:t> </a:t>
            </a:r>
            <a:r>
              <a:rPr sz="4000" spc="-10" dirty="0">
                <a:latin typeface="Times New Roman"/>
                <a:cs typeface="Times New Roman"/>
              </a:rPr>
              <a:t>System </a:t>
            </a:r>
            <a:r>
              <a:rPr sz="4000" dirty="0">
                <a:latin typeface="Times New Roman"/>
                <a:cs typeface="Times New Roman"/>
              </a:rPr>
              <a:t>and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Simulating</a:t>
            </a:r>
            <a:r>
              <a:rPr sz="4000" spc="-60" dirty="0">
                <a:latin typeface="Times New Roman"/>
                <a:cs typeface="Times New Roman"/>
              </a:rPr>
              <a:t> </a:t>
            </a:r>
            <a:r>
              <a:rPr sz="4000" spc="-20" dirty="0">
                <a:latin typeface="Times New Roman"/>
                <a:cs typeface="Times New Roman"/>
              </a:rPr>
              <a:t>with</a:t>
            </a:r>
            <a:r>
              <a:rPr sz="4000" spc="-229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Times New Roman"/>
                <a:cs typeface="Times New Roman"/>
              </a:rPr>
              <a:t>AMS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28645" y="4792048"/>
            <a:ext cx="3241675" cy="114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36300"/>
              </a:lnSpc>
              <a:spcBef>
                <a:spcPts val="100"/>
              </a:spcBef>
            </a:pPr>
            <a:r>
              <a:rPr sz="1800" spc="-30" dirty="0">
                <a:latin typeface="Times New Roman"/>
                <a:cs typeface="Times New Roman"/>
              </a:rPr>
              <a:t>Teaching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Assistant: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Hsin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Tzu,Chao </a:t>
            </a:r>
            <a:r>
              <a:rPr sz="1800" dirty="0">
                <a:latin typeface="Times New Roman"/>
                <a:cs typeface="Times New Roman"/>
              </a:rPr>
              <a:t>Date: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12/11,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2023</a:t>
            </a:r>
            <a:endParaRPr sz="18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780"/>
              </a:spcBef>
            </a:pPr>
            <a:r>
              <a:rPr sz="1800" dirty="0">
                <a:latin typeface="Times New Roman"/>
                <a:cs typeface="Times New Roman"/>
              </a:rPr>
              <a:t>Lab: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ED-</a:t>
            </a:r>
            <a:r>
              <a:rPr sz="1800" spc="-25" dirty="0">
                <a:latin typeface="Times New Roman"/>
                <a:cs typeface="Times New Roman"/>
              </a:rPr>
              <a:t>413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37668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04770" algn="l"/>
              </a:tabLst>
            </a:pPr>
            <a:r>
              <a:rPr spc="-10" dirty="0"/>
              <a:t>Simulation</a:t>
            </a:r>
            <a:r>
              <a:rPr dirty="0"/>
              <a:t>	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4979" y="1444423"/>
            <a:ext cx="3068320" cy="195516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5915" indent="-323215">
              <a:lnSpc>
                <a:spcPct val="100000"/>
              </a:lnSpc>
              <a:spcBef>
                <a:spcPts val="459"/>
              </a:spcBef>
              <a:buClr>
                <a:srgbClr val="00B050"/>
              </a:buClr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library</a:t>
            </a:r>
            <a:endParaRPr sz="2000">
              <a:latin typeface="Times New Roman"/>
              <a:cs typeface="Times New Roman"/>
            </a:endParaRPr>
          </a:p>
          <a:p>
            <a:pPr marL="335915" indent="-323215">
              <a:lnSpc>
                <a:spcPts val="2305"/>
              </a:lnSpc>
              <a:spcBef>
                <a:spcPts val="360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Create</a:t>
            </a:r>
            <a:r>
              <a:rPr sz="2000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cell</a:t>
            </a:r>
            <a:r>
              <a:rPr sz="2000" spc="-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view</a:t>
            </a:r>
            <a:r>
              <a:rPr sz="2000" spc="-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&amp;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symbol</a:t>
            </a:r>
            <a:endParaRPr sz="20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40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1600" spc="-20" dirty="0">
                <a:solidFill>
                  <a:srgbClr val="BEBEBE"/>
                </a:solidFill>
                <a:latin typeface="Times New Roman"/>
                <a:cs typeface="Times New Roman"/>
              </a:rPr>
              <a:t>A </a:t>
            </a: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25" dirty="0">
                <a:solidFill>
                  <a:srgbClr val="BEBEBE"/>
                </a:solidFill>
                <a:latin typeface="Times New Roman"/>
                <a:cs typeface="Times New Roman"/>
              </a:rPr>
              <a:t>Verilog</a:t>
            </a:r>
            <a:r>
              <a:rPr sz="1600" spc="-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Schematic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825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Config</a:t>
            </a:r>
            <a:endParaRPr sz="1600">
              <a:latin typeface="Times New Roman"/>
              <a:cs typeface="Times New Roman"/>
            </a:endParaRPr>
          </a:p>
          <a:p>
            <a:pPr marL="335915" indent="-32321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Set</a:t>
            </a:r>
            <a:r>
              <a:rPr sz="20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ADE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48796" y="2901425"/>
            <a:ext cx="604520" cy="542290"/>
            <a:chOff x="3548796" y="2901425"/>
            <a:chExt cx="604520" cy="542290"/>
          </a:xfrm>
        </p:grpSpPr>
        <p:sp>
          <p:nvSpPr>
            <p:cNvPr id="5" name="object 5"/>
            <p:cNvSpPr/>
            <p:nvPr/>
          </p:nvSpPr>
          <p:spPr>
            <a:xfrm>
              <a:off x="3561496" y="2914125"/>
              <a:ext cx="579120" cy="516890"/>
            </a:xfrm>
            <a:custGeom>
              <a:avLst/>
              <a:gdLst/>
              <a:ahLst/>
              <a:cxnLst/>
              <a:rect l="l" t="t" r="r" b="b"/>
              <a:pathLst>
                <a:path w="579120" h="516889">
                  <a:moveTo>
                    <a:pt x="92249" y="516867"/>
                  </a:moveTo>
                  <a:lnTo>
                    <a:pt x="0" y="406017"/>
                  </a:lnTo>
                  <a:lnTo>
                    <a:pt x="421614" y="55424"/>
                  </a:lnTo>
                  <a:lnTo>
                    <a:pt x="375489" y="0"/>
                  </a:lnTo>
                  <a:lnTo>
                    <a:pt x="578624" y="18642"/>
                  </a:lnTo>
                  <a:lnTo>
                    <a:pt x="559989" y="221699"/>
                  </a:lnTo>
                  <a:lnTo>
                    <a:pt x="513864" y="166274"/>
                  </a:lnTo>
                  <a:lnTo>
                    <a:pt x="92249" y="516867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61496" y="2914125"/>
              <a:ext cx="579120" cy="516890"/>
            </a:xfrm>
            <a:custGeom>
              <a:avLst/>
              <a:gdLst/>
              <a:ahLst/>
              <a:cxnLst/>
              <a:rect l="l" t="t" r="r" b="b"/>
              <a:pathLst>
                <a:path w="579120" h="516889">
                  <a:moveTo>
                    <a:pt x="0" y="406017"/>
                  </a:moveTo>
                  <a:lnTo>
                    <a:pt x="421614" y="55424"/>
                  </a:lnTo>
                  <a:lnTo>
                    <a:pt x="375489" y="0"/>
                  </a:lnTo>
                  <a:lnTo>
                    <a:pt x="578624" y="18642"/>
                  </a:lnTo>
                  <a:lnTo>
                    <a:pt x="559989" y="221699"/>
                  </a:lnTo>
                  <a:lnTo>
                    <a:pt x="513864" y="166274"/>
                  </a:lnTo>
                  <a:lnTo>
                    <a:pt x="92249" y="516867"/>
                  </a:lnTo>
                  <a:lnTo>
                    <a:pt x="0" y="406017"/>
                  </a:lnTo>
                  <a:close/>
                </a:path>
              </a:pathLst>
            </a:custGeom>
            <a:ln w="25399">
              <a:solidFill>
                <a:srgbClr val="88A3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227058" y="1413572"/>
            <a:ext cx="4917440" cy="5241925"/>
            <a:chOff x="4227058" y="1413572"/>
            <a:chExt cx="4917440" cy="52419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7058" y="1413572"/>
              <a:ext cx="3566655" cy="39761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9018" y="1475532"/>
              <a:ext cx="3388854" cy="37983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69967" y="1456482"/>
              <a:ext cx="3427095" cy="3836670"/>
            </a:xfrm>
            <a:custGeom>
              <a:avLst/>
              <a:gdLst/>
              <a:ahLst/>
              <a:cxnLst/>
              <a:rect l="l" t="t" r="r" b="b"/>
              <a:pathLst>
                <a:path w="3427095" h="3836670">
                  <a:moveTo>
                    <a:pt x="0" y="0"/>
                  </a:moveTo>
                  <a:lnTo>
                    <a:pt x="3426954" y="0"/>
                  </a:lnTo>
                  <a:lnTo>
                    <a:pt x="3426954" y="3836441"/>
                  </a:lnTo>
                  <a:lnTo>
                    <a:pt x="0" y="3836441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76815" y="1853184"/>
              <a:ext cx="3207385" cy="3335654"/>
            </a:xfrm>
            <a:custGeom>
              <a:avLst/>
              <a:gdLst/>
              <a:ahLst/>
              <a:cxnLst/>
              <a:rect l="l" t="t" r="r" b="b"/>
              <a:pathLst>
                <a:path w="3207384" h="3335654">
                  <a:moveTo>
                    <a:pt x="0" y="0"/>
                  </a:moveTo>
                  <a:lnTo>
                    <a:pt x="3206898" y="0"/>
                  </a:lnTo>
                  <a:lnTo>
                    <a:pt x="3206898" y="190797"/>
                  </a:lnTo>
                  <a:lnTo>
                    <a:pt x="0" y="190797"/>
                  </a:lnTo>
                  <a:lnTo>
                    <a:pt x="0" y="0"/>
                  </a:lnTo>
                  <a:close/>
                </a:path>
                <a:path w="3207384" h="3335654">
                  <a:moveTo>
                    <a:pt x="1412329" y="3084575"/>
                  </a:moveTo>
                  <a:lnTo>
                    <a:pt x="1685797" y="3084575"/>
                  </a:lnTo>
                  <a:lnTo>
                    <a:pt x="1685797" y="3335345"/>
                  </a:lnTo>
                  <a:lnTo>
                    <a:pt x="1412329" y="3335345"/>
                  </a:lnTo>
                  <a:lnTo>
                    <a:pt x="1412329" y="3084575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7413" y="5193266"/>
              <a:ext cx="2867552" cy="14621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9372" y="5255226"/>
              <a:ext cx="2689752" cy="12843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90322" y="5236176"/>
              <a:ext cx="2727960" cy="1322705"/>
            </a:xfrm>
            <a:custGeom>
              <a:avLst/>
              <a:gdLst/>
              <a:ahLst/>
              <a:cxnLst/>
              <a:rect l="l" t="t" r="r" b="b"/>
              <a:pathLst>
                <a:path w="2727959" h="1322704">
                  <a:moveTo>
                    <a:pt x="0" y="0"/>
                  </a:moveTo>
                  <a:lnTo>
                    <a:pt x="2727852" y="0"/>
                  </a:lnTo>
                  <a:lnTo>
                    <a:pt x="2727852" y="1322416"/>
                  </a:lnTo>
                  <a:lnTo>
                    <a:pt x="0" y="132241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73808" y="5419299"/>
              <a:ext cx="629920" cy="504190"/>
            </a:xfrm>
            <a:custGeom>
              <a:avLst/>
              <a:gdLst/>
              <a:ahLst/>
              <a:cxnLst/>
              <a:rect l="l" t="t" r="r" b="b"/>
              <a:pathLst>
                <a:path w="629920" h="504189">
                  <a:moveTo>
                    <a:pt x="503862" y="503726"/>
                  </a:moveTo>
                  <a:lnTo>
                    <a:pt x="503862" y="440760"/>
                  </a:lnTo>
                  <a:lnTo>
                    <a:pt x="0" y="440760"/>
                  </a:lnTo>
                  <a:lnTo>
                    <a:pt x="0" y="0"/>
                  </a:lnTo>
                  <a:lnTo>
                    <a:pt x="125931" y="0"/>
                  </a:lnTo>
                  <a:lnTo>
                    <a:pt x="125931" y="314828"/>
                  </a:lnTo>
                  <a:lnTo>
                    <a:pt x="503862" y="314828"/>
                  </a:lnTo>
                  <a:lnTo>
                    <a:pt x="503862" y="251863"/>
                  </a:lnTo>
                  <a:lnTo>
                    <a:pt x="629794" y="377794"/>
                  </a:lnTo>
                  <a:lnTo>
                    <a:pt x="503862" y="503726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73808" y="5419299"/>
              <a:ext cx="629920" cy="504190"/>
            </a:xfrm>
            <a:custGeom>
              <a:avLst/>
              <a:gdLst/>
              <a:ahLst/>
              <a:cxnLst/>
              <a:rect l="l" t="t" r="r" b="b"/>
              <a:pathLst>
                <a:path w="629920" h="504189">
                  <a:moveTo>
                    <a:pt x="125931" y="0"/>
                  </a:moveTo>
                  <a:lnTo>
                    <a:pt x="125931" y="314828"/>
                  </a:lnTo>
                  <a:lnTo>
                    <a:pt x="503862" y="314828"/>
                  </a:lnTo>
                  <a:lnTo>
                    <a:pt x="503862" y="251863"/>
                  </a:lnTo>
                  <a:lnTo>
                    <a:pt x="629794" y="377794"/>
                  </a:lnTo>
                  <a:lnTo>
                    <a:pt x="503862" y="503726"/>
                  </a:lnTo>
                  <a:lnTo>
                    <a:pt x="503862" y="440760"/>
                  </a:lnTo>
                  <a:lnTo>
                    <a:pt x="0" y="440760"/>
                  </a:lnTo>
                  <a:lnTo>
                    <a:pt x="0" y="0"/>
                  </a:lnTo>
                  <a:lnTo>
                    <a:pt x="125931" y="0"/>
                  </a:lnTo>
                  <a:close/>
                </a:path>
              </a:pathLst>
            </a:custGeom>
            <a:ln w="25399">
              <a:solidFill>
                <a:srgbClr val="88A3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18205" y="6104594"/>
              <a:ext cx="1557655" cy="416559"/>
            </a:xfrm>
            <a:custGeom>
              <a:avLst/>
              <a:gdLst/>
              <a:ahLst/>
              <a:cxnLst/>
              <a:rect l="l" t="t" r="r" b="b"/>
              <a:pathLst>
                <a:path w="1557654" h="416559">
                  <a:moveTo>
                    <a:pt x="0" y="0"/>
                  </a:moveTo>
                  <a:lnTo>
                    <a:pt x="1557404" y="0"/>
                  </a:lnTo>
                  <a:lnTo>
                    <a:pt x="1557404" y="198904"/>
                  </a:lnTo>
                  <a:lnTo>
                    <a:pt x="0" y="198904"/>
                  </a:lnTo>
                  <a:lnTo>
                    <a:pt x="0" y="0"/>
                  </a:lnTo>
                  <a:close/>
                </a:path>
                <a:path w="1557654" h="416559">
                  <a:moveTo>
                    <a:pt x="836041" y="220248"/>
                  </a:moveTo>
                  <a:lnTo>
                    <a:pt x="1233760" y="220248"/>
                  </a:lnTo>
                  <a:lnTo>
                    <a:pt x="1233760" y="416111"/>
                  </a:lnTo>
                  <a:lnTo>
                    <a:pt x="836041" y="416111"/>
                  </a:lnTo>
                  <a:lnTo>
                    <a:pt x="836041" y="220248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2974" y="1475525"/>
              <a:ext cx="2571024" cy="3092023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7924" y="3488949"/>
            <a:ext cx="3145223" cy="253879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49" y="3680274"/>
            <a:ext cx="3098025" cy="24998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Create</a:t>
            </a:r>
            <a:r>
              <a:rPr spc="-100" dirty="0"/>
              <a:t> </a:t>
            </a:r>
            <a:r>
              <a:rPr spc="-65" dirty="0"/>
              <a:t>Verilog-</a:t>
            </a:r>
            <a:r>
              <a:rPr dirty="0"/>
              <a:t>A</a:t>
            </a:r>
            <a:r>
              <a:rPr spc="-254" dirty="0"/>
              <a:t> </a:t>
            </a:r>
            <a:r>
              <a:rPr spc="-10" dirty="0"/>
              <a:t>Cells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1926" y="1444431"/>
            <a:ext cx="3101340" cy="22586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68935" indent="-323215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36893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Create</a:t>
            </a:r>
            <a:r>
              <a:rPr sz="2000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library</a:t>
            </a:r>
            <a:endParaRPr sz="2000">
              <a:latin typeface="Times New Roman"/>
              <a:cs typeface="Times New Roman"/>
            </a:endParaRPr>
          </a:p>
          <a:p>
            <a:pPr marL="368935" indent="-323215">
              <a:lnSpc>
                <a:spcPts val="2305"/>
              </a:lnSpc>
              <a:spcBef>
                <a:spcPts val="359"/>
              </a:spcBef>
              <a:buClr>
                <a:srgbClr val="00B050"/>
              </a:buClr>
              <a:buFont typeface="Arial MT"/>
              <a:buChar char="•"/>
              <a:tabLst>
                <a:tab pos="368935" algn="l"/>
              </a:tabLst>
            </a:pP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view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symbol</a:t>
            </a:r>
            <a:endParaRPr sz="2000">
              <a:latin typeface="Times New Roman"/>
              <a:cs typeface="Times New Roman"/>
            </a:endParaRPr>
          </a:p>
          <a:p>
            <a:pPr marL="694690" lvl="1" indent="-199390">
              <a:lnSpc>
                <a:spcPts val="1730"/>
              </a:lnSpc>
              <a:buClr>
                <a:srgbClr val="FF0000"/>
              </a:buClr>
              <a:buFont typeface="Arial MT"/>
              <a:buChar char="•"/>
              <a:tabLst>
                <a:tab pos="694690" algn="l"/>
              </a:tabLst>
            </a:pPr>
            <a:r>
              <a:rPr sz="1600" spc="-40" dirty="0">
                <a:latin typeface="Times New Roman"/>
                <a:cs typeface="Times New Roman"/>
              </a:rPr>
              <a:t>Verilog-</a:t>
            </a:r>
            <a:r>
              <a:rPr sz="1600" spc="-20" dirty="0">
                <a:latin typeface="Times New Roman"/>
                <a:cs typeface="Times New Roman"/>
              </a:rPr>
              <a:t>A </a:t>
            </a:r>
            <a:r>
              <a:rPr sz="1600" spc="-10" dirty="0"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  <a:p>
            <a:pPr marL="694690" lvl="1" indent="-199390">
              <a:lnSpc>
                <a:spcPts val="1730"/>
              </a:lnSpc>
              <a:buFont typeface="Arial MT"/>
              <a:buChar char="•"/>
              <a:tabLst>
                <a:tab pos="694690" algn="l"/>
              </a:tabLst>
            </a:pPr>
            <a:r>
              <a:rPr sz="1600" spc="-25" dirty="0">
                <a:solidFill>
                  <a:srgbClr val="BEBEBE"/>
                </a:solidFill>
                <a:latin typeface="Times New Roman"/>
                <a:cs typeface="Times New Roman"/>
              </a:rPr>
              <a:t>Verilog</a:t>
            </a:r>
            <a:r>
              <a:rPr sz="1600" spc="-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  <a:p>
            <a:pPr marL="694690" lvl="1" indent="-199390">
              <a:lnSpc>
                <a:spcPts val="1730"/>
              </a:lnSpc>
              <a:buFont typeface="Arial MT"/>
              <a:buChar char="•"/>
              <a:tabLst>
                <a:tab pos="694690" algn="l"/>
              </a:tabLst>
            </a:pP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Schematic</a:t>
            </a:r>
            <a:endParaRPr sz="1600">
              <a:latin typeface="Times New Roman"/>
              <a:cs typeface="Times New Roman"/>
            </a:endParaRPr>
          </a:p>
          <a:p>
            <a:pPr marL="694690" lvl="1" indent="-199390">
              <a:lnSpc>
                <a:spcPts val="1825"/>
              </a:lnSpc>
              <a:buFont typeface="Arial MT"/>
              <a:buChar char="•"/>
              <a:tabLst>
                <a:tab pos="694690" algn="l"/>
              </a:tabLst>
            </a:pP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Config</a:t>
            </a:r>
            <a:endParaRPr sz="1600">
              <a:latin typeface="Times New Roman"/>
              <a:cs typeface="Times New Roman"/>
            </a:endParaRPr>
          </a:p>
          <a:p>
            <a:pPr marL="368935" indent="-32321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6893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Set</a:t>
            </a:r>
            <a:r>
              <a:rPr sz="20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ADE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Create</a:t>
            </a:r>
            <a:r>
              <a:rPr sz="18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new</a:t>
            </a:r>
            <a:r>
              <a:rPr sz="18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cell</a:t>
            </a:r>
            <a:r>
              <a:rPr sz="1800" spc="-1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C00000"/>
                </a:solidFill>
                <a:latin typeface="Arial MT"/>
                <a:cs typeface="Arial MT"/>
              </a:rPr>
              <a:t>view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5457" y="3870222"/>
            <a:ext cx="1856105" cy="241300"/>
          </a:xfrm>
          <a:custGeom>
            <a:avLst/>
            <a:gdLst/>
            <a:ahLst/>
            <a:cxnLst/>
            <a:rect l="l" t="t" r="r" b="b"/>
            <a:pathLst>
              <a:path w="1856105" h="241300">
                <a:moveTo>
                  <a:pt x="0" y="0"/>
                </a:moveTo>
                <a:lnTo>
                  <a:pt x="1057096" y="0"/>
                </a:lnTo>
                <a:lnTo>
                  <a:pt x="1057096" y="106222"/>
                </a:lnTo>
                <a:lnTo>
                  <a:pt x="0" y="106222"/>
                </a:lnTo>
                <a:lnTo>
                  <a:pt x="0" y="0"/>
                </a:lnTo>
                <a:close/>
              </a:path>
              <a:path w="1856105" h="241300">
                <a:moveTo>
                  <a:pt x="1057096" y="117761"/>
                </a:moveTo>
                <a:lnTo>
                  <a:pt x="1855745" y="117761"/>
                </a:lnTo>
                <a:lnTo>
                  <a:pt x="1855745" y="240741"/>
                </a:lnTo>
                <a:lnTo>
                  <a:pt x="1057096" y="240741"/>
                </a:lnTo>
                <a:lnTo>
                  <a:pt x="1057096" y="117761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009490" y="3252174"/>
            <a:ext cx="927735" cy="664845"/>
            <a:chOff x="4009490" y="3252174"/>
            <a:chExt cx="927735" cy="6648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9490" y="3252174"/>
              <a:ext cx="927316" cy="6644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78065" y="3297749"/>
              <a:ext cx="790575" cy="527685"/>
            </a:xfrm>
            <a:custGeom>
              <a:avLst/>
              <a:gdLst/>
              <a:ahLst/>
              <a:cxnLst/>
              <a:rect l="l" t="t" r="r" b="b"/>
              <a:pathLst>
                <a:path w="790575" h="527685">
                  <a:moveTo>
                    <a:pt x="69053" y="527290"/>
                  </a:moveTo>
                  <a:lnTo>
                    <a:pt x="0" y="391916"/>
                  </a:lnTo>
                  <a:lnTo>
                    <a:pt x="620929" y="67687"/>
                  </a:lnTo>
                  <a:lnTo>
                    <a:pt x="586403" y="0"/>
                  </a:lnTo>
                  <a:lnTo>
                    <a:pt x="790166" y="65033"/>
                  </a:lnTo>
                  <a:lnTo>
                    <a:pt x="724509" y="270749"/>
                  </a:lnTo>
                  <a:lnTo>
                    <a:pt x="689982" y="203062"/>
                  </a:lnTo>
                  <a:lnTo>
                    <a:pt x="69053" y="52729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78065" y="3297749"/>
              <a:ext cx="790575" cy="527685"/>
            </a:xfrm>
            <a:custGeom>
              <a:avLst/>
              <a:gdLst/>
              <a:ahLst/>
              <a:cxnLst/>
              <a:rect l="l" t="t" r="r" b="b"/>
              <a:pathLst>
                <a:path w="790575" h="527685">
                  <a:moveTo>
                    <a:pt x="0" y="391916"/>
                  </a:moveTo>
                  <a:lnTo>
                    <a:pt x="620929" y="67687"/>
                  </a:lnTo>
                  <a:lnTo>
                    <a:pt x="586403" y="0"/>
                  </a:lnTo>
                  <a:lnTo>
                    <a:pt x="790166" y="65033"/>
                  </a:lnTo>
                  <a:lnTo>
                    <a:pt x="724509" y="270749"/>
                  </a:lnTo>
                  <a:lnTo>
                    <a:pt x="689982" y="203062"/>
                  </a:lnTo>
                  <a:lnTo>
                    <a:pt x="69053" y="527290"/>
                  </a:lnTo>
                  <a:lnTo>
                    <a:pt x="0" y="391916"/>
                  </a:lnTo>
                  <a:close/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113141" y="1241737"/>
            <a:ext cx="3086735" cy="3286125"/>
            <a:chOff x="5113141" y="1241737"/>
            <a:chExt cx="3086735" cy="32861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3141" y="1241737"/>
              <a:ext cx="3086558" cy="32857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28157" y="1703736"/>
              <a:ext cx="1798320" cy="2785110"/>
            </a:xfrm>
            <a:custGeom>
              <a:avLst/>
              <a:gdLst/>
              <a:ahLst/>
              <a:cxnLst/>
              <a:rect l="l" t="t" r="r" b="b"/>
              <a:pathLst>
                <a:path w="1798320" h="2785110">
                  <a:moveTo>
                    <a:pt x="0" y="0"/>
                  </a:moveTo>
                  <a:lnTo>
                    <a:pt x="1797781" y="0"/>
                  </a:lnTo>
                  <a:lnTo>
                    <a:pt x="1797781" y="206244"/>
                  </a:lnTo>
                  <a:lnTo>
                    <a:pt x="0" y="206244"/>
                  </a:lnTo>
                  <a:lnTo>
                    <a:pt x="0" y="0"/>
                  </a:lnTo>
                  <a:close/>
                </a:path>
                <a:path w="1798320" h="2785110">
                  <a:moveTo>
                    <a:pt x="1709" y="235303"/>
                  </a:moveTo>
                  <a:lnTo>
                    <a:pt x="1797781" y="235303"/>
                  </a:lnTo>
                  <a:lnTo>
                    <a:pt x="1797781" y="498387"/>
                  </a:lnTo>
                  <a:lnTo>
                    <a:pt x="1709" y="498387"/>
                  </a:lnTo>
                  <a:lnTo>
                    <a:pt x="1709" y="235303"/>
                  </a:lnTo>
                  <a:close/>
                </a:path>
                <a:path w="1798320" h="2785110">
                  <a:moveTo>
                    <a:pt x="1708" y="785158"/>
                  </a:moveTo>
                  <a:lnTo>
                    <a:pt x="1273633" y="785158"/>
                  </a:lnTo>
                  <a:lnTo>
                    <a:pt x="1273633" y="1013652"/>
                  </a:lnTo>
                  <a:lnTo>
                    <a:pt x="1708" y="1013652"/>
                  </a:lnTo>
                  <a:lnTo>
                    <a:pt x="1708" y="785158"/>
                  </a:lnTo>
                  <a:close/>
                </a:path>
                <a:path w="1798320" h="2785110">
                  <a:moveTo>
                    <a:pt x="188276" y="2616603"/>
                  </a:moveTo>
                  <a:lnTo>
                    <a:pt x="676890" y="2616603"/>
                  </a:lnTo>
                  <a:lnTo>
                    <a:pt x="676890" y="2784629"/>
                  </a:lnTo>
                  <a:lnTo>
                    <a:pt x="188276" y="2784629"/>
                  </a:lnTo>
                  <a:lnTo>
                    <a:pt x="188276" y="2616603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32460" y="4572832"/>
            <a:ext cx="352742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28955" algn="l"/>
              </a:tabLst>
            </a:pP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Choose</a:t>
            </a:r>
            <a:r>
              <a:rPr sz="1800" spc="-20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your</a:t>
            </a:r>
            <a:r>
              <a:rPr sz="1800" spc="-15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990000"/>
                </a:solidFill>
                <a:latin typeface="Arial MT"/>
                <a:cs typeface="Arial MT"/>
              </a:rPr>
              <a:t>library</a:t>
            </a:r>
            <a:endParaRPr sz="1800">
              <a:latin typeface="Arial MT"/>
              <a:cs typeface="Arial MT"/>
            </a:endParaRPr>
          </a:p>
          <a:p>
            <a:pPr marL="528955" marR="311150" indent="-516890">
              <a:lnSpc>
                <a:spcPct val="100000"/>
              </a:lnSpc>
              <a:buFont typeface="Calibri"/>
              <a:buAutoNum type="arabicPeriod"/>
              <a:tabLst>
                <a:tab pos="528955" algn="l"/>
              </a:tabLst>
            </a:pP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Input</a:t>
            </a:r>
            <a:r>
              <a:rPr sz="1800" spc="-20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name</a:t>
            </a:r>
            <a:r>
              <a:rPr sz="1800" spc="-20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on</a:t>
            </a:r>
            <a:r>
              <a:rPr sz="1800" spc="-15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990000"/>
                </a:solidFill>
                <a:latin typeface="Arial MT"/>
                <a:cs typeface="Arial MT"/>
              </a:rPr>
              <a:t>Cell </a:t>
            </a: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Name</a:t>
            </a:r>
            <a:r>
              <a:rPr sz="1800" spc="-20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990000"/>
                </a:solidFill>
                <a:latin typeface="Arial MT"/>
                <a:cs typeface="Arial MT"/>
              </a:rPr>
              <a:t>column</a:t>
            </a:r>
            <a:endParaRPr sz="1800">
              <a:latin typeface="Arial MT"/>
              <a:cs typeface="Arial MT"/>
            </a:endParaRPr>
          </a:p>
          <a:p>
            <a:pPr marL="528955" marR="5080" indent="-516890">
              <a:lnSpc>
                <a:spcPct val="100000"/>
              </a:lnSpc>
              <a:buFont typeface="Calibri"/>
              <a:buAutoNum type="arabicPeriod"/>
              <a:tabLst>
                <a:tab pos="528955" algn="l"/>
              </a:tabLst>
            </a:pP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Choose</a:t>
            </a:r>
            <a:r>
              <a:rPr sz="1800" spc="-45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990000"/>
                </a:solidFill>
                <a:latin typeface="Arial"/>
                <a:cs typeface="Arial"/>
              </a:rPr>
              <a:t>VerilogA</a:t>
            </a:r>
            <a:r>
              <a:rPr sz="1800" b="1" spc="-2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type</a:t>
            </a:r>
            <a:r>
              <a:rPr sz="1800" spc="-30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990000"/>
                </a:solidFill>
                <a:latin typeface="Arial MT"/>
                <a:cs typeface="Arial MT"/>
              </a:rPr>
              <a:t>for </a:t>
            </a:r>
            <a:r>
              <a:rPr sz="1800" dirty="0">
                <a:solidFill>
                  <a:srgbClr val="990000"/>
                </a:solidFill>
                <a:latin typeface="Arial MT"/>
                <a:cs typeface="Arial MT"/>
              </a:rPr>
              <a:t>Analog</a:t>
            </a:r>
            <a:r>
              <a:rPr sz="1800" spc="-30" dirty="0">
                <a:solidFill>
                  <a:srgbClr val="99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990000"/>
                </a:solidFill>
                <a:latin typeface="Arial MT"/>
                <a:cs typeface="Arial MT"/>
              </a:rPr>
              <a:t>model</a:t>
            </a:r>
            <a:endParaRPr sz="1800">
              <a:latin typeface="Arial MT"/>
              <a:cs typeface="Arial MT"/>
            </a:endParaRPr>
          </a:p>
          <a:p>
            <a:pPr marL="528955" indent="-516255">
              <a:lnSpc>
                <a:spcPct val="100000"/>
              </a:lnSpc>
              <a:buFont typeface="Calibri"/>
              <a:buAutoNum type="arabicPeriod"/>
              <a:tabLst>
                <a:tab pos="528955" algn="l"/>
              </a:tabLst>
            </a:pPr>
            <a:r>
              <a:rPr sz="1800" spc="-25" dirty="0">
                <a:solidFill>
                  <a:srgbClr val="990000"/>
                </a:solidFill>
                <a:latin typeface="Arial MT"/>
                <a:cs typeface="Arial MT"/>
              </a:rPr>
              <a:t>OK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0361" y="6182638"/>
            <a:ext cx="104457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dirty="0">
                <a:latin typeface="Arial MT"/>
                <a:cs typeface="Arial MT"/>
              </a:rPr>
              <a:t>ic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Design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3845" y="6381376"/>
            <a:ext cx="4430395" cy="327025"/>
            <a:chOff x="633845" y="6381376"/>
            <a:chExt cx="4430395" cy="327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845" y="6381376"/>
              <a:ext cx="309229" cy="3150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032" y="6642536"/>
              <a:ext cx="4089747" cy="457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4026" y="6642544"/>
              <a:ext cx="221615" cy="45720"/>
            </a:xfrm>
            <a:custGeom>
              <a:avLst/>
              <a:gdLst/>
              <a:ahLst/>
              <a:cxnLst/>
              <a:rect l="l" t="t" r="r" b="b"/>
              <a:pathLst>
                <a:path w="221615" h="45720">
                  <a:moveTo>
                    <a:pt x="221348" y="0"/>
                  </a:moveTo>
                  <a:lnTo>
                    <a:pt x="45720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221348" y="45720"/>
                  </a:lnTo>
                  <a:lnTo>
                    <a:pt x="22134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7465" y="6627675"/>
              <a:ext cx="132080" cy="80645"/>
            </a:xfrm>
            <a:custGeom>
              <a:avLst/>
              <a:gdLst/>
              <a:ahLst/>
              <a:cxnLst/>
              <a:rect l="l" t="t" r="r" b="b"/>
              <a:pathLst>
                <a:path w="132080" h="80645">
                  <a:moveTo>
                    <a:pt x="0" y="10749"/>
                  </a:moveTo>
                  <a:lnTo>
                    <a:pt x="0" y="79528"/>
                  </a:lnTo>
                </a:path>
                <a:path w="132080" h="80645">
                  <a:moveTo>
                    <a:pt x="41342" y="11528"/>
                  </a:moveTo>
                  <a:lnTo>
                    <a:pt x="41342" y="80306"/>
                  </a:lnTo>
                </a:path>
                <a:path w="132080" h="80645">
                  <a:moveTo>
                    <a:pt x="131838" y="0"/>
                  </a:moveTo>
                  <a:lnTo>
                    <a:pt x="131838" y="68778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5819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49195" algn="l"/>
              </a:tabLst>
            </a:pPr>
            <a:r>
              <a:rPr spc="-10" dirty="0"/>
              <a:t>Designing</a:t>
            </a:r>
            <a:r>
              <a:rPr dirty="0"/>
              <a:t>	with</a:t>
            </a:r>
            <a:r>
              <a:rPr spc="-160" dirty="0"/>
              <a:t> </a:t>
            </a:r>
            <a:r>
              <a:rPr spc="-65" dirty="0"/>
              <a:t>Verilog-</a:t>
            </a:r>
            <a:r>
              <a:rPr spc="-50" dirty="0"/>
              <a:t>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4979" y="1468808"/>
            <a:ext cx="3068320" cy="195516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5915" indent="-323215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Create</a:t>
            </a:r>
            <a:r>
              <a:rPr sz="2000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library</a:t>
            </a:r>
            <a:endParaRPr sz="2000">
              <a:latin typeface="Times New Roman"/>
              <a:cs typeface="Times New Roman"/>
            </a:endParaRPr>
          </a:p>
          <a:p>
            <a:pPr marL="335915" indent="-323215">
              <a:lnSpc>
                <a:spcPts val="2305"/>
              </a:lnSpc>
              <a:spcBef>
                <a:spcPts val="359"/>
              </a:spcBef>
              <a:buClr>
                <a:srgbClr val="00B050"/>
              </a:buClr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view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symbol</a:t>
            </a:r>
            <a:endParaRPr sz="20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Clr>
                <a:srgbClr val="FF0000"/>
              </a:buClr>
              <a:buFont typeface="Arial MT"/>
              <a:buChar char="•"/>
              <a:tabLst>
                <a:tab pos="661035" algn="l"/>
              </a:tabLst>
            </a:pPr>
            <a:r>
              <a:rPr sz="1600" spc="-40" dirty="0">
                <a:latin typeface="Times New Roman"/>
                <a:cs typeface="Times New Roman"/>
              </a:rPr>
              <a:t>Verilog-</a:t>
            </a:r>
            <a:r>
              <a:rPr sz="1600" spc="-20" dirty="0">
                <a:latin typeface="Times New Roman"/>
                <a:cs typeface="Times New Roman"/>
              </a:rPr>
              <a:t>A </a:t>
            </a:r>
            <a:r>
              <a:rPr sz="1600" spc="-10" dirty="0"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25" dirty="0">
                <a:solidFill>
                  <a:srgbClr val="BEBEBE"/>
                </a:solidFill>
                <a:latin typeface="Times New Roman"/>
                <a:cs typeface="Times New Roman"/>
              </a:rPr>
              <a:t>Verilog</a:t>
            </a:r>
            <a:r>
              <a:rPr sz="1600" spc="-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Schematic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825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Config</a:t>
            </a:r>
            <a:endParaRPr sz="1600">
              <a:latin typeface="Times New Roman"/>
              <a:cs typeface="Times New Roman"/>
            </a:endParaRPr>
          </a:p>
          <a:p>
            <a:pPr marL="335915" indent="-32321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Set</a:t>
            </a:r>
            <a:r>
              <a:rPr sz="20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ADE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611" y="3972767"/>
            <a:ext cx="2910719" cy="181959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715423" y="5868537"/>
            <a:ext cx="708660" cy="382905"/>
            <a:chOff x="2715423" y="5868537"/>
            <a:chExt cx="708660" cy="382905"/>
          </a:xfrm>
        </p:grpSpPr>
        <p:sp>
          <p:nvSpPr>
            <p:cNvPr id="12" name="object 12"/>
            <p:cNvSpPr/>
            <p:nvPr/>
          </p:nvSpPr>
          <p:spPr>
            <a:xfrm>
              <a:off x="3064648" y="6057571"/>
              <a:ext cx="321310" cy="156210"/>
            </a:xfrm>
            <a:custGeom>
              <a:avLst/>
              <a:gdLst/>
              <a:ahLst/>
              <a:cxnLst/>
              <a:rect l="l" t="t" r="r" b="b"/>
              <a:pathLst>
                <a:path w="321310" h="156210">
                  <a:moveTo>
                    <a:pt x="321014" y="15573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53523" y="5906637"/>
              <a:ext cx="366395" cy="264795"/>
            </a:xfrm>
            <a:custGeom>
              <a:avLst/>
              <a:gdLst/>
              <a:ahLst/>
              <a:cxnLst/>
              <a:rect l="l" t="t" r="r" b="b"/>
              <a:pathLst>
                <a:path w="366394" h="264795">
                  <a:moveTo>
                    <a:pt x="256189" y="264173"/>
                  </a:moveTo>
                  <a:lnTo>
                    <a:pt x="0" y="0"/>
                  </a:lnTo>
                  <a:lnTo>
                    <a:pt x="366060" y="37693"/>
                  </a:lnTo>
                  <a:lnTo>
                    <a:pt x="256189" y="2641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53523" y="5906637"/>
              <a:ext cx="366395" cy="264795"/>
            </a:xfrm>
            <a:custGeom>
              <a:avLst/>
              <a:gdLst/>
              <a:ahLst/>
              <a:cxnLst/>
              <a:rect l="l" t="t" r="r" b="b"/>
              <a:pathLst>
                <a:path w="366394" h="264795">
                  <a:moveTo>
                    <a:pt x="366060" y="37693"/>
                  </a:moveTo>
                  <a:lnTo>
                    <a:pt x="0" y="0"/>
                  </a:lnTo>
                  <a:lnTo>
                    <a:pt x="256189" y="264173"/>
                  </a:lnTo>
                  <a:lnTo>
                    <a:pt x="366060" y="37693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514319" y="1671039"/>
            <a:ext cx="5566410" cy="4662170"/>
            <a:chOff x="3514319" y="1671039"/>
            <a:chExt cx="5566410" cy="466217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8213" y="1671039"/>
              <a:ext cx="3591053" cy="25650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8752" y="4181999"/>
              <a:ext cx="2271747" cy="117857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87359" y="3564037"/>
              <a:ext cx="171450" cy="233045"/>
            </a:xfrm>
            <a:custGeom>
              <a:avLst/>
              <a:gdLst/>
              <a:ahLst/>
              <a:cxnLst/>
              <a:rect l="l" t="t" r="r" b="b"/>
              <a:pathLst>
                <a:path w="171450" h="233045">
                  <a:moveTo>
                    <a:pt x="0" y="0"/>
                  </a:moveTo>
                  <a:lnTo>
                    <a:pt x="170824" y="232772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56715" y="3722344"/>
              <a:ext cx="306070" cy="353695"/>
            </a:xfrm>
            <a:custGeom>
              <a:avLst/>
              <a:gdLst/>
              <a:ahLst/>
              <a:cxnLst/>
              <a:rect l="l" t="t" r="r" b="b"/>
              <a:pathLst>
                <a:path w="306070" h="353695">
                  <a:moveTo>
                    <a:pt x="306061" y="353251"/>
                  </a:moveTo>
                  <a:lnTo>
                    <a:pt x="0" y="148931"/>
                  </a:lnTo>
                  <a:lnTo>
                    <a:pt x="202939" y="0"/>
                  </a:lnTo>
                  <a:lnTo>
                    <a:pt x="306061" y="3532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56715" y="3722344"/>
              <a:ext cx="306070" cy="353695"/>
            </a:xfrm>
            <a:custGeom>
              <a:avLst/>
              <a:gdLst/>
              <a:ahLst/>
              <a:cxnLst/>
              <a:rect l="l" t="t" r="r" b="b"/>
              <a:pathLst>
                <a:path w="306070" h="353695">
                  <a:moveTo>
                    <a:pt x="0" y="148931"/>
                  </a:moveTo>
                  <a:lnTo>
                    <a:pt x="306061" y="353251"/>
                  </a:lnTo>
                  <a:lnTo>
                    <a:pt x="202939" y="0"/>
                  </a:lnTo>
                  <a:lnTo>
                    <a:pt x="0" y="148931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16063" y="4953144"/>
              <a:ext cx="556260" cy="280035"/>
            </a:xfrm>
            <a:custGeom>
              <a:avLst/>
              <a:gdLst/>
              <a:ahLst/>
              <a:cxnLst/>
              <a:rect l="l" t="t" r="r" b="b"/>
              <a:pathLst>
                <a:path w="556259" h="280035">
                  <a:moveTo>
                    <a:pt x="0" y="0"/>
                  </a:moveTo>
                  <a:lnTo>
                    <a:pt x="555797" y="0"/>
                  </a:lnTo>
                  <a:lnTo>
                    <a:pt x="555797" y="279782"/>
                  </a:lnTo>
                  <a:lnTo>
                    <a:pt x="0" y="27978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4319" y="4579522"/>
              <a:ext cx="3064033" cy="175318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016842" y="5493573"/>
              <a:ext cx="179705" cy="93345"/>
            </a:xfrm>
            <a:custGeom>
              <a:avLst/>
              <a:gdLst/>
              <a:ahLst/>
              <a:cxnLst/>
              <a:rect l="l" t="t" r="r" b="b"/>
              <a:pathLst>
                <a:path w="179704" h="93345">
                  <a:moveTo>
                    <a:pt x="179379" y="0"/>
                  </a:moveTo>
                  <a:lnTo>
                    <a:pt x="0" y="92785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09695" y="5474566"/>
              <a:ext cx="365125" cy="271145"/>
            </a:xfrm>
            <a:custGeom>
              <a:avLst/>
              <a:gdLst/>
              <a:ahLst/>
              <a:cxnLst/>
              <a:rect l="l" t="t" r="r" b="b"/>
              <a:pathLst>
                <a:path w="365125" h="271145">
                  <a:moveTo>
                    <a:pt x="0" y="270666"/>
                  </a:moveTo>
                  <a:lnTo>
                    <a:pt x="249321" y="0"/>
                  </a:lnTo>
                  <a:lnTo>
                    <a:pt x="364971" y="223583"/>
                  </a:lnTo>
                  <a:lnTo>
                    <a:pt x="0" y="27066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09695" y="5474566"/>
              <a:ext cx="365125" cy="271145"/>
            </a:xfrm>
            <a:custGeom>
              <a:avLst/>
              <a:gdLst/>
              <a:ahLst/>
              <a:cxnLst/>
              <a:rect l="l" t="t" r="r" b="b"/>
              <a:pathLst>
                <a:path w="365125" h="271145">
                  <a:moveTo>
                    <a:pt x="249321" y="0"/>
                  </a:moveTo>
                  <a:lnTo>
                    <a:pt x="0" y="270666"/>
                  </a:lnTo>
                  <a:lnTo>
                    <a:pt x="364971" y="223583"/>
                  </a:lnTo>
                  <a:lnTo>
                    <a:pt x="249321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68878" y="6126479"/>
              <a:ext cx="358775" cy="160655"/>
            </a:xfrm>
            <a:custGeom>
              <a:avLst/>
              <a:gdLst/>
              <a:ahLst/>
              <a:cxnLst/>
              <a:rect l="l" t="t" r="r" b="b"/>
              <a:pathLst>
                <a:path w="358775" h="160654">
                  <a:moveTo>
                    <a:pt x="0" y="0"/>
                  </a:moveTo>
                  <a:lnTo>
                    <a:pt x="358160" y="0"/>
                  </a:lnTo>
                  <a:lnTo>
                    <a:pt x="358160" y="160066"/>
                  </a:lnTo>
                  <a:lnTo>
                    <a:pt x="0" y="16006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90363" y="1372410"/>
            <a:ext cx="263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Enter</a:t>
            </a:r>
            <a:r>
              <a:rPr sz="1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behavioral</a:t>
            </a:r>
            <a:r>
              <a:rPr sz="1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37396" y="2007951"/>
            <a:ext cx="316865" cy="280035"/>
          </a:xfrm>
          <a:custGeom>
            <a:avLst/>
            <a:gdLst/>
            <a:ahLst/>
            <a:cxnLst/>
            <a:rect l="l" t="t" r="r" b="b"/>
            <a:pathLst>
              <a:path w="316864" h="280035">
                <a:moveTo>
                  <a:pt x="0" y="0"/>
                </a:moveTo>
                <a:lnTo>
                  <a:pt x="316665" y="0"/>
                </a:lnTo>
                <a:lnTo>
                  <a:pt x="316665" y="279782"/>
                </a:lnTo>
                <a:lnTo>
                  <a:pt x="0" y="27978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47838" y="6169938"/>
            <a:ext cx="2495550" cy="61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15" dirty="0">
                <a:latin typeface="Arial MT"/>
                <a:cs typeface="Arial MT"/>
              </a:rPr>
              <a:t>Mixed-</a:t>
            </a:r>
            <a:r>
              <a:rPr sz="2000" dirty="0">
                <a:latin typeface="Arial MT"/>
                <a:cs typeface="Arial MT"/>
              </a:rPr>
              <a:t>Signal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Electron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Lab.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3845" y="6381376"/>
            <a:ext cx="4430395" cy="327025"/>
            <a:chOff x="633845" y="6381376"/>
            <a:chExt cx="4430395" cy="327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845" y="6381376"/>
              <a:ext cx="309229" cy="3150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032" y="6642536"/>
              <a:ext cx="4089747" cy="457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74026" y="6642544"/>
              <a:ext cx="221615" cy="45720"/>
            </a:xfrm>
            <a:custGeom>
              <a:avLst/>
              <a:gdLst/>
              <a:ahLst/>
              <a:cxnLst/>
              <a:rect l="l" t="t" r="r" b="b"/>
              <a:pathLst>
                <a:path w="221615" h="45720">
                  <a:moveTo>
                    <a:pt x="221348" y="0"/>
                  </a:moveTo>
                  <a:lnTo>
                    <a:pt x="45720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221348" y="45720"/>
                  </a:lnTo>
                  <a:lnTo>
                    <a:pt x="22134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7465" y="6627675"/>
              <a:ext cx="132080" cy="80645"/>
            </a:xfrm>
            <a:custGeom>
              <a:avLst/>
              <a:gdLst/>
              <a:ahLst/>
              <a:cxnLst/>
              <a:rect l="l" t="t" r="r" b="b"/>
              <a:pathLst>
                <a:path w="132080" h="80645">
                  <a:moveTo>
                    <a:pt x="0" y="10749"/>
                  </a:moveTo>
                  <a:lnTo>
                    <a:pt x="0" y="79528"/>
                  </a:lnTo>
                </a:path>
                <a:path w="132080" h="80645">
                  <a:moveTo>
                    <a:pt x="41342" y="11528"/>
                  </a:moveTo>
                  <a:lnTo>
                    <a:pt x="41342" y="80306"/>
                  </a:lnTo>
                </a:path>
                <a:path w="132080" h="80645">
                  <a:moveTo>
                    <a:pt x="131838" y="0"/>
                  </a:moveTo>
                  <a:lnTo>
                    <a:pt x="131838" y="68778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6329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7785" algn="l"/>
                <a:tab pos="3992879" algn="l"/>
              </a:tabLst>
            </a:pPr>
            <a:r>
              <a:rPr dirty="0"/>
              <a:t>Create</a:t>
            </a:r>
            <a:r>
              <a:rPr spc="-110" dirty="0"/>
              <a:t> </a:t>
            </a:r>
            <a:r>
              <a:rPr spc="-25" dirty="0"/>
              <a:t>Top</a:t>
            </a:r>
            <a:r>
              <a:rPr dirty="0"/>
              <a:t>	Cell</a:t>
            </a:r>
            <a:r>
              <a:rPr spc="-95" dirty="0"/>
              <a:t> </a:t>
            </a:r>
            <a:r>
              <a:rPr spc="-50" dirty="0"/>
              <a:t>-</a:t>
            </a:r>
            <a:r>
              <a:rPr dirty="0"/>
              <a:t>	</a:t>
            </a:r>
            <a:r>
              <a:rPr spc="-10" dirty="0"/>
              <a:t>Schematic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4979" y="1452374"/>
            <a:ext cx="3068320" cy="195516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5915" indent="-323215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Create</a:t>
            </a:r>
            <a:r>
              <a:rPr sz="2000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library</a:t>
            </a:r>
            <a:endParaRPr sz="2000">
              <a:latin typeface="Times New Roman"/>
              <a:cs typeface="Times New Roman"/>
            </a:endParaRPr>
          </a:p>
          <a:p>
            <a:pPr marL="335915" indent="-323215">
              <a:lnSpc>
                <a:spcPts val="2305"/>
              </a:lnSpc>
              <a:spcBef>
                <a:spcPts val="360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Create</a:t>
            </a:r>
            <a:r>
              <a:rPr sz="2000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cell</a:t>
            </a:r>
            <a:r>
              <a:rPr sz="2000" spc="-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view</a:t>
            </a:r>
            <a:r>
              <a:rPr sz="2000" spc="-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&amp;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symbol</a:t>
            </a:r>
            <a:endParaRPr sz="20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40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1600" spc="-20" dirty="0">
                <a:solidFill>
                  <a:srgbClr val="BEBEBE"/>
                </a:solidFill>
                <a:latin typeface="Times New Roman"/>
                <a:cs typeface="Times New Roman"/>
              </a:rPr>
              <a:t>A </a:t>
            </a: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25" dirty="0">
                <a:solidFill>
                  <a:srgbClr val="BEBEBE"/>
                </a:solidFill>
                <a:latin typeface="Times New Roman"/>
                <a:cs typeface="Times New Roman"/>
              </a:rPr>
              <a:t>Verilog</a:t>
            </a:r>
            <a:r>
              <a:rPr sz="1600" spc="-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Clr>
                <a:srgbClr val="FF0000"/>
              </a:buClr>
              <a:buFont typeface="Arial MT"/>
              <a:buChar char="•"/>
              <a:tabLst>
                <a:tab pos="661035" algn="l"/>
              </a:tabLst>
            </a:pPr>
            <a:r>
              <a:rPr sz="1600" spc="-10" dirty="0">
                <a:latin typeface="Times New Roman"/>
                <a:cs typeface="Times New Roman"/>
              </a:rPr>
              <a:t>Schematic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825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Config</a:t>
            </a:r>
            <a:endParaRPr sz="1600">
              <a:latin typeface="Times New Roman"/>
              <a:cs typeface="Times New Roman"/>
            </a:endParaRPr>
          </a:p>
          <a:p>
            <a:pPr marL="335915" indent="-32321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Set</a:t>
            </a:r>
            <a:r>
              <a:rPr sz="20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8827" y="2048492"/>
            <a:ext cx="390715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Input</a:t>
            </a:r>
            <a:r>
              <a:rPr sz="20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name</a:t>
            </a:r>
            <a:r>
              <a:rPr sz="20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Cell</a:t>
            </a:r>
            <a:r>
              <a:rPr sz="20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Name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column</a:t>
            </a:r>
            <a:r>
              <a:rPr sz="20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0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choose</a:t>
            </a:r>
            <a:r>
              <a:rPr sz="20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Schematic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0179" y="3901440"/>
            <a:ext cx="3413327" cy="270051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521200" y="5780202"/>
            <a:ext cx="706755" cy="314325"/>
            <a:chOff x="4521200" y="5780202"/>
            <a:chExt cx="706755" cy="314325"/>
          </a:xfrm>
        </p:grpSpPr>
        <p:sp>
          <p:nvSpPr>
            <p:cNvPr id="12" name="object 12"/>
            <p:cNvSpPr/>
            <p:nvPr/>
          </p:nvSpPr>
          <p:spPr>
            <a:xfrm>
              <a:off x="4559300" y="5832169"/>
              <a:ext cx="304165" cy="105410"/>
            </a:xfrm>
            <a:custGeom>
              <a:avLst/>
              <a:gdLst/>
              <a:ahLst/>
              <a:cxnLst/>
              <a:rect l="l" t="t" r="r" b="b"/>
              <a:pathLst>
                <a:path w="304164" h="105410">
                  <a:moveTo>
                    <a:pt x="0" y="0"/>
                  </a:moveTo>
                  <a:lnTo>
                    <a:pt x="303630" y="105074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21770" y="5818302"/>
              <a:ext cx="368300" cy="238125"/>
            </a:xfrm>
            <a:custGeom>
              <a:avLst/>
              <a:gdLst/>
              <a:ahLst/>
              <a:cxnLst/>
              <a:rect l="l" t="t" r="r" b="b"/>
              <a:pathLst>
                <a:path w="368300" h="238125">
                  <a:moveTo>
                    <a:pt x="0" y="237882"/>
                  </a:moveTo>
                  <a:lnTo>
                    <a:pt x="82321" y="0"/>
                  </a:lnTo>
                  <a:lnTo>
                    <a:pt x="367949" y="232029"/>
                  </a:lnTo>
                  <a:lnTo>
                    <a:pt x="0" y="23788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21770" y="5818302"/>
              <a:ext cx="368300" cy="238125"/>
            </a:xfrm>
            <a:custGeom>
              <a:avLst/>
              <a:gdLst/>
              <a:ahLst/>
              <a:cxnLst/>
              <a:rect l="l" t="t" r="r" b="b"/>
              <a:pathLst>
                <a:path w="368300" h="238125">
                  <a:moveTo>
                    <a:pt x="0" y="237882"/>
                  </a:moveTo>
                  <a:lnTo>
                    <a:pt x="367949" y="232029"/>
                  </a:lnTo>
                  <a:lnTo>
                    <a:pt x="82321" y="0"/>
                  </a:lnTo>
                  <a:lnTo>
                    <a:pt x="0" y="237882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351157" y="2741138"/>
            <a:ext cx="2595245" cy="2811145"/>
            <a:chOff x="2351157" y="2741138"/>
            <a:chExt cx="2595245" cy="281114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1157" y="2741138"/>
              <a:ext cx="2595002" cy="281053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69103" y="3287293"/>
              <a:ext cx="1483360" cy="2200910"/>
            </a:xfrm>
            <a:custGeom>
              <a:avLst/>
              <a:gdLst/>
              <a:ahLst/>
              <a:cxnLst/>
              <a:rect l="l" t="t" r="r" b="b"/>
              <a:pathLst>
                <a:path w="1483360" h="2200910">
                  <a:moveTo>
                    <a:pt x="109727" y="1967458"/>
                  </a:moveTo>
                  <a:lnTo>
                    <a:pt x="571375" y="1967458"/>
                  </a:lnTo>
                  <a:lnTo>
                    <a:pt x="571375" y="2200895"/>
                  </a:lnTo>
                  <a:lnTo>
                    <a:pt x="109727" y="2200895"/>
                  </a:lnTo>
                  <a:lnTo>
                    <a:pt x="109727" y="1967458"/>
                  </a:lnTo>
                  <a:close/>
                </a:path>
                <a:path w="1483360" h="2200910">
                  <a:moveTo>
                    <a:pt x="0" y="0"/>
                  </a:moveTo>
                  <a:lnTo>
                    <a:pt x="1482819" y="0"/>
                  </a:lnTo>
                  <a:lnTo>
                    <a:pt x="1482819" y="657433"/>
                  </a:lnTo>
                  <a:lnTo>
                    <a:pt x="0" y="657433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845" y="6381376"/>
            <a:ext cx="309229" cy="3150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08766" y="6182638"/>
            <a:ext cx="46609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spc="-20" dirty="0">
                <a:latin typeface="Arial MT"/>
                <a:cs typeface="Arial MT"/>
              </a:rPr>
              <a:t>sign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4030" y="6621326"/>
            <a:ext cx="4090035" cy="93345"/>
            <a:chOff x="974030" y="6621326"/>
            <a:chExt cx="4090035" cy="933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031" y="6642537"/>
              <a:ext cx="4089747" cy="457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4026" y="6642544"/>
              <a:ext cx="221615" cy="45720"/>
            </a:xfrm>
            <a:custGeom>
              <a:avLst/>
              <a:gdLst/>
              <a:ahLst/>
              <a:cxnLst/>
              <a:rect l="l" t="t" r="r" b="b"/>
              <a:pathLst>
                <a:path w="221615" h="45720">
                  <a:moveTo>
                    <a:pt x="221348" y="0"/>
                  </a:moveTo>
                  <a:lnTo>
                    <a:pt x="45720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221348" y="45720"/>
                  </a:lnTo>
                  <a:lnTo>
                    <a:pt x="22134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7464" y="6627676"/>
              <a:ext cx="132080" cy="80645"/>
            </a:xfrm>
            <a:custGeom>
              <a:avLst/>
              <a:gdLst/>
              <a:ahLst/>
              <a:cxnLst/>
              <a:rect l="l" t="t" r="r" b="b"/>
              <a:pathLst>
                <a:path w="132080" h="80645">
                  <a:moveTo>
                    <a:pt x="0" y="10749"/>
                  </a:moveTo>
                  <a:lnTo>
                    <a:pt x="0" y="79528"/>
                  </a:lnTo>
                </a:path>
                <a:path w="132080" h="80645">
                  <a:moveTo>
                    <a:pt x="41342" y="11528"/>
                  </a:moveTo>
                  <a:lnTo>
                    <a:pt x="41342" y="80306"/>
                  </a:lnTo>
                </a:path>
                <a:path w="132080" h="80645">
                  <a:moveTo>
                    <a:pt x="131838" y="0"/>
                  </a:moveTo>
                  <a:lnTo>
                    <a:pt x="131838" y="68778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6329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7785" algn="l"/>
                <a:tab pos="3992879" algn="l"/>
              </a:tabLst>
            </a:pPr>
            <a:r>
              <a:rPr dirty="0"/>
              <a:t>Create</a:t>
            </a:r>
            <a:r>
              <a:rPr spc="-110" dirty="0"/>
              <a:t> </a:t>
            </a:r>
            <a:r>
              <a:rPr spc="-25" dirty="0"/>
              <a:t>Top</a:t>
            </a:r>
            <a:r>
              <a:rPr dirty="0"/>
              <a:t>	Cell</a:t>
            </a:r>
            <a:r>
              <a:rPr spc="-95" dirty="0"/>
              <a:t> </a:t>
            </a:r>
            <a:r>
              <a:rPr spc="-50" dirty="0"/>
              <a:t>-</a:t>
            </a:r>
            <a:r>
              <a:rPr dirty="0"/>
              <a:t>	</a:t>
            </a:r>
            <a:r>
              <a:rPr spc="-10" dirty="0"/>
              <a:t>Schematic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4979" y="1267169"/>
            <a:ext cx="3068320" cy="195516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5915" indent="-323215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Create</a:t>
            </a:r>
            <a:r>
              <a:rPr sz="2000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library</a:t>
            </a:r>
            <a:endParaRPr sz="2000">
              <a:latin typeface="Times New Roman"/>
              <a:cs typeface="Times New Roman"/>
            </a:endParaRPr>
          </a:p>
          <a:p>
            <a:pPr marL="335915" indent="-323215">
              <a:lnSpc>
                <a:spcPts val="2305"/>
              </a:lnSpc>
              <a:spcBef>
                <a:spcPts val="360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Create</a:t>
            </a:r>
            <a:r>
              <a:rPr sz="2000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cell</a:t>
            </a:r>
            <a:r>
              <a:rPr sz="2000" spc="-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view</a:t>
            </a:r>
            <a:r>
              <a:rPr sz="2000" spc="-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&amp;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symbol</a:t>
            </a:r>
            <a:endParaRPr sz="20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40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1600" spc="-20" dirty="0">
                <a:solidFill>
                  <a:srgbClr val="BEBEBE"/>
                </a:solidFill>
                <a:latin typeface="Times New Roman"/>
                <a:cs typeface="Times New Roman"/>
              </a:rPr>
              <a:t>A </a:t>
            </a: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25" dirty="0">
                <a:solidFill>
                  <a:srgbClr val="BEBEBE"/>
                </a:solidFill>
                <a:latin typeface="Times New Roman"/>
                <a:cs typeface="Times New Roman"/>
              </a:rPr>
              <a:t>Verilog</a:t>
            </a:r>
            <a:r>
              <a:rPr sz="1600" spc="-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Clr>
                <a:srgbClr val="FF0000"/>
              </a:buClr>
              <a:buFont typeface="Arial MT"/>
              <a:buChar char="•"/>
              <a:tabLst>
                <a:tab pos="661035" algn="l"/>
              </a:tabLst>
            </a:pPr>
            <a:r>
              <a:rPr sz="1600" spc="-10" dirty="0">
                <a:latin typeface="Times New Roman"/>
                <a:cs typeface="Times New Roman"/>
              </a:rPr>
              <a:t>Schematic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825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Config</a:t>
            </a:r>
            <a:endParaRPr sz="1600">
              <a:latin typeface="Times New Roman"/>
              <a:cs typeface="Times New Roman"/>
            </a:endParaRPr>
          </a:p>
          <a:p>
            <a:pPr marL="335915" indent="-32321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Set</a:t>
            </a:r>
            <a:r>
              <a:rPr sz="20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ADE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18138" y="2705252"/>
            <a:ext cx="1163320" cy="1109345"/>
            <a:chOff x="6618138" y="2705252"/>
            <a:chExt cx="1163320" cy="110934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8138" y="2705252"/>
              <a:ext cx="1162922" cy="11088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2900" y="2730014"/>
              <a:ext cx="1073396" cy="101928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62900" y="2730014"/>
              <a:ext cx="1073785" cy="1019810"/>
            </a:xfrm>
            <a:custGeom>
              <a:avLst/>
              <a:gdLst/>
              <a:ahLst/>
              <a:cxnLst/>
              <a:rect l="l" t="t" r="r" b="b"/>
              <a:pathLst>
                <a:path w="1073784" h="1019810">
                  <a:moveTo>
                    <a:pt x="0" y="254821"/>
                  </a:moveTo>
                  <a:lnTo>
                    <a:pt x="676924" y="254821"/>
                  </a:lnTo>
                  <a:lnTo>
                    <a:pt x="676924" y="764465"/>
                  </a:lnTo>
                  <a:lnTo>
                    <a:pt x="535274" y="764465"/>
                  </a:lnTo>
                  <a:lnTo>
                    <a:pt x="804335" y="1019287"/>
                  </a:lnTo>
                  <a:lnTo>
                    <a:pt x="1073396" y="764465"/>
                  </a:lnTo>
                  <a:lnTo>
                    <a:pt x="931746" y="764465"/>
                  </a:lnTo>
                  <a:lnTo>
                    <a:pt x="931746" y="0"/>
                  </a:lnTo>
                  <a:lnTo>
                    <a:pt x="0" y="0"/>
                  </a:lnTo>
                  <a:lnTo>
                    <a:pt x="0" y="254821"/>
                  </a:lnTo>
                  <a:close/>
                </a:path>
              </a:pathLst>
            </a:custGeom>
            <a:ln w="9524">
              <a:solidFill>
                <a:srgbClr val="00A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435199" y="3240493"/>
            <a:ext cx="6499860" cy="3436620"/>
            <a:chOff x="1435199" y="3240493"/>
            <a:chExt cx="6499860" cy="343662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0436" y="4973956"/>
              <a:ext cx="507230" cy="4833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5198" y="4998719"/>
              <a:ext cx="417705" cy="3937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85198" y="4998719"/>
              <a:ext cx="417830" cy="394335"/>
            </a:xfrm>
            <a:custGeom>
              <a:avLst/>
              <a:gdLst/>
              <a:ahLst/>
              <a:cxnLst/>
              <a:rect l="l" t="t" r="r" b="b"/>
              <a:pathLst>
                <a:path w="417829" h="394335">
                  <a:moveTo>
                    <a:pt x="417705" y="295341"/>
                  </a:moveTo>
                  <a:lnTo>
                    <a:pt x="196894" y="295341"/>
                  </a:lnTo>
                  <a:lnTo>
                    <a:pt x="196894" y="393788"/>
                  </a:lnTo>
                  <a:lnTo>
                    <a:pt x="0" y="196894"/>
                  </a:lnTo>
                  <a:lnTo>
                    <a:pt x="196894" y="0"/>
                  </a:lnTo>
                  <a:lnTo>
                    <a:pt x="196894" y="98447"/>
                  </a:lnTo>
                  <a:lnTo>
                    <a:pt x="417705" y="98447"/>
                  </a:lnTo>
                  <a:lnTo>
                    <a:pt x="417705" y="295341"/>
                  </a:lnTo>
                  <a:close/>
                </a:path>
              </a:pathLst>
            </a:custGeom>
            <a:ln w="9524">
              <a:solidFill>
                <a:srgbClr val="00A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1179" y="4321371"/>
              <a:ext cx="3863385" cy="23557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199" y="3240493"/>
              <a:ext cx="1961197" cy="30994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62548" y="4645017"/>
              <a:ext cx="1524000" cy="241935"/>
            </a:xfrm>
            <a:custGeom>
              <a:avLst/>
              <a:gdLst/>
              <a:ahLst/>
              <a:cxnLst/>
              <a:rect l="l" t="t" r="r" b="b"/>
              <a:pathLst>
                <a:path w="1524000" h="241935">
                  <a:moveTo>
                    <a:pt x="0" y="0"/>
                  </a:moveTo>
                  <a:lnTo>
                    <a:pt x="1523634" y="0"/>
                  </a:lnTo>
                  <a:lnTo>
                    <a:pt x="1523634" y="241681"/>
                  </a:lnTo>
                  <a:lnTo>
                    <a:pt x="0" y="241681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904771" y="1356891"/>
            <a:ext cx="3812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Add</a:t>
            </a:r>
            <a:r>
              <a:rPr sz="20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Instance:</a:t>
            </a:r>
            <a:r>
              <a:rPr sz="20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Create→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instance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(i)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28330" y="1685544"/>
            <a:ext cx="2645769" cy="21050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976483" y="3808863"/>
            <a:ext cx="1873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gnd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the“basic”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 library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75925" y="3808863"/>
            <a:ext cx="2780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Add</a:t>
            </a:r>
            <a:r>
              <a:rPr sz="14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connection: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Create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→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wire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(w)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Add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input/output: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Create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→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pin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(p)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41752" y="1863681"/>
            <a:ext cx="1579880" cy="609600"/>
          </a:xfrm>
          <a:custGeom>
            <a:avLst/>
            <a:gdLst/>
            <a:ahLst/>
            <a:cxnLst/>
            <a:rect l="l" t="t" r="r" b="b"/>
            <a:pathLst>
              <a:path w="1579879" h="609600">
                <a:moveTo>
                  <a:pt x="0" y="0"/>
                </a:moveTo>
                <a:lnTo>
                  <a:pt x="1579499" y="0"/>
                </a:lnTo>
                <a:lnTo>
                  <a:pt x="1579499" y="609599"/>
                </a:lnTo>
                <a:lnTo>
                  <a:pt x="0" y="609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55424" y="6182638"/>
            <a:ext cx="207518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spc="-20" dirty="0">
                <a:latin typeface="Arial MT"/>
                <a:cs typeface="Arial MT"/>
              </a:rPr>
              <a:t>ed-</a:t>
            </a:r>
            <a:r>
              <a:rPr sz="2000" dirty="0">
                <a:latin typeface="Arial MT"/>
                <a:cs typeface="Arial MT"/>
              </a:rPr>
              <a:t>Signal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Electron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7838" y="6169938"/>
            <a:ext cx="1873885" cy="61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25" dirty="0">
                <a:latin typeface="Arial MT"/>
                <a:cs typeface="Arial MT"/>
              </a:rPr>
              <a:t>Mix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Lab.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17661" y="6169938"/>
            <a:ext cx="603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latin typeface="Arial MT"/>
                <a:cs typeface="Arial MT"/>
              </a:rPr>
              <a:t>ic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De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55308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04770" algn="l"/>
              </a:tabLst>
            </a:pPr>
            <a:r>
              <a:rPr spc="-10" dirty="0"/>
              <a:t>Simulation</a:t>
            </a:r>
            <a:r>
              <a:rPr dirty="0"/>
              <a:t>	</a:t>
            </a:r>
            <a:r>
              <a:rPr spc="-10" dirty="0"/>
              <a:t>Environment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192" y="1476326"/>
            <a:ext cx="6681470" cy="83629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21310" marR="5080" indent="-309245">
              <a:lnSpc>
                <a:spcPts val="3020"/>
              </a:lnSpc>
              <a:spcBef>
                <a:spcPts val="480"/>
              </a:spcBef>
              <a:buClr>
                <a:srgbClr val="00B050"/>
              </a:buClr>
              <a:buFont typeface="Arial MT"/>
              <a:buChar char="•"/>
              <a:tabLst>
                <a:tab pos="321310" algn="l"/>
              </a:tabLst>
            </a:pPr>
            <a:r>
              <a:rPr sz="2800" dirty="0">
                <a:latin typeface="Times New Roman"/>
                <a:cs typeface="Times New Roman"/>
              </a:rPr>
              <a:t>Open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Analog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Design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Environment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(ADE)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in </a:t>
            </a:r>
            <a:r>
              <a:rPr sz="2800" dirty="0">
                <a:latin typeface="Times New Roman"/>
                <a:cs typeface="Times New Roman"/>
              </a:rPr>
              <a:t>schematic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editing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window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87424" y="2324010"/>
            <a:ext cx="6558280" cy="4000500"/>
            <a:chOff x="1487424" y="2324010"/>
            <a:chExt cx="6558280" cy="4000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424" y="2324010"/>
              <a:ext cx="6557707" cy="40000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72767" y="2682238"/>
              <a:ext cx="1059180" cy="187960"/>
            </a:xfrm>
            <a:custGeom>
              <a:avLst/>
              <a:gdLst/>
              <a:ahLst/>
              <a:cxnLst/>
              <a:rect l="l" t="t" r="r" b="b"/>
              <a:pathLst>
                <a:path w="1059180" h="187960">
                  <a:moveTo>
                    <a:pt x="0" y="0"/>
                  </a:moveTo>
                  <a:lnTo>
                    <a:pt x="1058784" y="0"/>
                  </a:lnTo>
                  <a:lnTo>
                    <a:pt x="1058784" y="187718"/>
                  </a:lnTo>
                  <a:lnTo>
                    <a:pt x="0" y="18771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0192" y="1476326"/>
            <a:ext cx="6581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10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Through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Setup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-</a:t>
            </a:r>
            <a:r>
              <a:rPr sz="2800" dirty="0">
                <a:latin typeface="Times New Roman"/>
                <a:cs typeface="Times New Roman"/>
              </a:rPr>
              <a:t>&gt;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Simulator/Directory/Host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75360" y="1927773"/>
            <a:ext cx="7912100" cy="4746625"/>
            <a:chOff x="975360" y="1927773"/>
            <a:chExt cx="7912100" cy="4746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60" y="1927773"/>
              <a:ext cx="5494934" cy="40563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3886" y="4269884"/>
              <a:ext cx="5013166" cy="24043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7203" y="4463201"/>
              <a:ext cx="4428965" cy="18201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32322" y="2639450"/>
              <a:ext cx="4344035" cy="2373630"/>
            </a:xfrm>
            <a:custGeom>
              <a:avLst/>
              <a:gdLst/>
              <a:ahLst/>
              <a:cxnLst/>
              <a:rect l="l" t="t" r="r" b="b"/>
              <a:pathLst>
                <a:path w="4344035" h="2373629">
                  <a:moveTo>
                    <a:pt x="0" y="139276"/>
                  </a:moveTo>
                  <a:lnTo>
                    <a:pt x="7068" y="123561"/>
                  </a:lnTo>
                  <a:lnTo>
                    <a:pt x="27974" y="108167"/>
                  </a:lnTo>
                  <a:lnTo>
                    <a:pt x="109504" y="78889"/>
                  </a:lnTo>
                  <a:lnTo>
                    <a:pt x="169229" y="65278"/>
                  </a:lnTo>
                  <a:lnTo>
                    <a:pt x="240997" y="52534"/>
                  </a:lnTo>
                  <a:lnTo>
                    <a:pt x="324356" y="40793"/>
                  </a:lnTo>
                  <a:lnTo>
                    <a:pt x="366861" y="35722"/>
                  </a:lnTo>
                  <a:lnTo>
                    <a:pt x="411229" y="30963"/>
                  </a:lnTo>
                  <a:lnTo>
                    <a:pt x="457349" y="26520"/>
                  </a:lnTo>
                  <a:lnTo>
                    <a:pt x="505113" y="22400"/>
                  </a:lnTo>
                  <a:lnTo>
                    <a:pt x="554409" y="18608"/>
                  </a:lnTo>
                  <a:lnTo>
                    <a:pt x="605127" y="15150"/>
                  </a:lnTo>
                  <a:lnTo>
                    <a:pt x="657157" y="12031"/>
                  </a:lnTo>
                  <a:lnTo>
                    <a:pt x="710390" y="9258"/>
                  </a:lnTo>
                  <a:lnTo>
                    <a:pt x="764715" y="6836"/>
                  </a:lnTo>
                  <a:lnTo>
                    <a:pt x="820021" y="4771"/>
                  </a:lnTo>
                  <a:lnTo>
                    <a:pt x="876199" y="3069"/>
                  </a:lnTo>
                  <a:lnTo>
                    <a:pt x="933138" y="1735"/>
                  </a:lnTo>
                  <a:lnTo>
                    <a:pt x="990729" y="774"/>
                  </a:lnTo>
                  <a:lnTo>
                    <a:pt x="1048860" y="194"/>
                  </a:lnTo>
                  <a:lnTo>
                    <a:pt x="1107423" y="0"/>
                  </a:lnTo>
                  <a:lnTo>
                    <a:pt x="1186511" y="349"/>
                  </a:lnTo>
                  <a:lnTo>
                    <a:pt x="1264097" y="1383"/>
                  </a:lnTo>
                  <a:lnTo>
                    <a:pt x="1339996" y="3076"/>
                  </a:lnTo>
                  <a:lnTo>
                    <a:pt x="1414019" y="5406"/>
                  </a:lnTo>
                  <a:lnTo>
                    <a:pt x="1485979" y="8349"/>
                  </a:lnTo>
                  <a:lnTo>
                    <a:pt x="1555688" y="11882"/>
                  </a:lnTo>
                  <a:lnTo>
                    <a:pt x="1622960" y="15980"/>
                  </a:lnTo>
                  <a:lnTo>
                    <a:pt x="1687606" y="20620"/>
                  </a:lnTo>
                  <a:lnTo>
                    <a:pt x="1749440" y="25780"/>
                  </a:lnTo>
                  <a:lnTo>
                    <a:pt x="1808274" y="31434"/>
                  </a:lnTo>
                  <a:lnTo>
                    <a:pt x="1863920" y="37560"/>
                  </a:lnTo>
                  <a:lnTo>
                    <a:pt x="1916192" y="44134"/>
                  </a:lnTo>
                  <a:lnTo>
                    <a:pt x="1964901" y="51133"/>
                  </a:lnTo>
                  <a:lnTo>
                    <a:pt x="2009861" y="58532"/>
                  </a:lnTo>
                  <a:lnTo>
                    <a:pt x="2050884" y="66309"/>
                  </a:lnTo>
                  <a:lnTo>
                    <a:pt x="2120369" y="82899"/>
                  </a:lnTo>
                  <a:lnTo>
                    <a:pt x="2171857" y="100717"/>
                  </a:lnTo>
                  <a:lnTo>
                    <a:pt x="2212066" y="129329"/>
                  </a:lnTo>
                  <a:lnTo>
                    <a:pt x="2214847" y="139276"/>
                  </a:lnTo>
                  <a:lnTo>
                    <a:pt x="2190384" y="168526"/>
                  </a:lnTo>
                  <a:lnTo>
                    <a:pt x="2148456" y="186886"/>
                  </a:lnTo>
                  <a:lnTo>
                    <a:pt x="2087782" y="204113"/>
                  </a:lnTo>
                  <a:lnTo>
                    <a:pt x="2009861" y="220020"/>
                  </a:lnTo>
                  <a:lnTo>
                    <a:pt x="1964901" y="227419"/>
                  </a:lnTo>
                  <a:lnTo>
                    <a:pt x="1916192" y="234418"/>
                  </a:lnTo>
                  <a:lnTo>
                    <a:pt x="1863920" y="240992"/>
                  </a:lnTo>
                  <a:lnTo>
                    <a:pt x="1808274" y="247118"/>
                  </a:lnTo>
                  <a:lnTo>
                    <a:pt x="1749440" y="252772"/>
                  </a:lnTo>
                  <a:lnTo>
                    <a:pt x="1687606" y="257932"/>
                  </a:lnTo>
                  <a:lnTo>
                    <a:pt x="1622960" y="262572"/>
                  </a:lnTo>
                  <a:lnTo>
                    <a:pt x="1555688" y="266670"/>
                  </a:lnTo>
                  <a:lnTo>
                    <a:pt x="1485979" y="270203"/>
                  </a:lnTo>
                  <a:lnTo>
                    <a:pt x="1414019" y="273146"/>
                  </a:lnTo>
                  <a:lnTo>
                    <a:pt x="1339996" y="275476"/>
                  </a:lnTo>
                  <a:lnTo>
                    <a:pt x="1264097" y="277169"/>
                  </a:lnTo>
                  <a:lnTo>
                    <a:pt x="1186511" y="278203"/>
                  </a:lnTo>
                  <a:lnTo>
                    <a:pt x="1107423" y="278552"/>
                  </a:lnTo>
                  <a:lnTo>
                    <a:pt x="1028335" y="278203"/>
                  </a:lnTo>
                  <a:lnTo>
                    <a:pt x="950749" y="277169"/>
                  </a:lnTo>
                  <a:lnTo>
                    <a:pt x="874850" y="275476"/>
                  </a:lnTo>
                  <a:lnTo>
                    <a:pt x="800827" y="273146"/>
                  </a:lnTo>
                  <a:lnTo>
                    <a:pt x="728867" y="270203"/>
                  </a:lnTo>
                  <a:lnTo>
                    <a:pt x="659158" y="266670"/>
                  </a:lnTo>
                  <a:lnTo>
                    <a:pt x="591886" y="262572"/>
                  </a:lnTo>
                  <a:lnTo>
                    <a:pt x="527240" y="257932"/>
                  </a:lnTo>
                  <a:lnTo>
                    <a:pt x="465406" y="252772"/>
                  </a:lnTo>
                  <a:lnTo>
                    <a:pt x="406572" y="247118"/>
                  </a:lnTo>
                  <a:lnTo>
                    <a:pt x="350926" y="240992"/>
                  </a:lnTo>
                  <a:lnTo>
                    <a:pt x="298654" y="234418"/>
                  </a:lnTo>
                  <a:lnTo>
                    <a:pt x="249945" y="227419"/>
                  </a:lnTo>
                  <a:lnTo>
                    <a:pt x="204985" y="220020"/>
                  </a:lnTo>
                  <a:lnTo>
                    <a:pt x="163962" y="212244"/>
                  </a:lnTo>
                  <a:lnTo>
                    <a:pt x="94477" y="195653"/>
                  </a:lnTo>
                  <a:lnTo>
                    <a:pt x="42989" y="177835"/>
                  </a:lnTo>
                  <a:lnTo>
                    <a:pt x="2780" y="149223"/>
                  </a:lnTo>
                  <a:lnTo>
                    <a:pt x="0" y="139276"/>
                  </a:lnTo>
                  <a:close/>
                </a:path>
                <a:path w="4344035" h="2373629">
                  <a:moveTo>
                    <a:pt x="3365972" y="2207580"/>
                  </a:moveTo>
                  <a:lnTo>
                    <a:pt x="3370433" y="2185086"/>
                  </a:lnTo>
                  <a:lnTo>
                    <a:pt x="3383431" y="2163511"/>
                  </a:lnTo>
                  <a:lnTo>
                    <a:pt x="3432701" y="2123911"/>
                  </a:lnTo>
                  <a:lnTo>
                    <a:pt x="3467810" y="2106281"/>
                  </a:lnTo>
                  <a:lnTo>
                    <a:pt x="3509125" y="2090361"/>
                  </a:lnTo>
                  <a:lnTo>
                    <a:pt x="3556063" y="2076348"/>
                  </a:lnTo>
                  <a:lnTo>
                    <a:pt x="3608043" y="2064440"/>
                  </a:lnTo>
                  <a:lnTo>
                    <a:pt x="3664482" y="2054835"/>
                  </a:lnTo>
                  <a:lnTo>
                    <a:pt x="3724797" y="2047729"/>
                  </a:lnTo>
                  <a:lnTo>
                    <a:pt x="3788406" y="2043321"/>
                  </a:lnTo>
                  <a:lnTo>
                    <a:pt x="3854727" y="2041807"/>
                  </a:lnTo>
                  <a:lnTo>
                    <a:pt x="3921049" y="2043321"/>
                  </a:lnTo>
                  <a:lnTo>
                    <a:pt x="3984658" y="2047729"/>
                  </a:lnTo>
                  <a:lnTo>
                    <a:pt x="4044973" y="2054835"/>
                  </a:lnTo>
                  <a:lnTo>
                    <a:pt x="4101412" y="2064440"/>
                  </a:lnTo>
                  <a:lnTo>
                    <a:pt x="4153392" y="2076348"/>
                  </a:lnTo>
                  <a:lnTo>
                    <a:pt x="4200330" y="2090361"/>
                  </a:lnTo>
                  <a:lnTo>
                    <a:pt x="4241645" y="2106281"/>
                  </a:lnTo>
                  <a:lnTo>
                    <a:pt x="4276754" y="2123911"/>
                  </a:lnTo>
                  <a:lnTo>
                    <a:pt x="4326024" y="2163511"/>
                  </a:lnTo>
                  <a:lnTo>
                    <a:pt x="4343483" y="2207580"/>
                  </a:lnTo>
                  <a:lnTo>
                    <a:pt x="4326024" y="2251649"/>
                  </a:lnTo>
                  <a:lnTo>
                    <a:pt x="4276754" y="2291249"/>
                  </a:lnTo>
                  <a:lnTo>
                    <a:pt x="4241645" y="2308879"/>
                  </a:lnTo>
                  <a:lnTo>
                    <a:pt x="4200330" y="2324799"/>
                  </a:lnTo>
                  <a:lnTo>
                    <a:pt x="4153392" y="2338812"/>
                  </a:lnTo>
                  <a:lnTo>
                    <a:pt x="4101412" y="2350720"/>
                  </a:lnTo>
                  <a:lnTo>
                    <a:pt x="4044973" y="2360325"/>
                  </a:lnTo>
                  <a:lnTo>
                    <a:pt x="3984658" y="2367431"/>
                  </a:lnTo>
                  <a:lnTo>
                    <a:pt x="3921049" y="2371839"/>
                  </a:lnTo>
                  <a:lnTo>
                    <a:pt x="3854727" y="2373352"/>
                  </a:lnTo>
                  <a:lnTo>
                    <a:pt x="3788406" y="2371839"/>
                  </a:lnTo>
                  <a:lnTo>
                    <a:pt x="3724797" y="2367431"/>
                  </a:lnTo>
                  <a:lnTo>
                    <a:pt x="3664482" y="2360325"/>
                  </a:lnTo>
                  <a:lnTo>
                    <a:pt x="3608043" y="2350720"/>
                  </a:lnTo>
                  <a:lnTo>
                    <a:pt x="3556063" y="2338812"/>
                  </a:lnTo>
                  <a:lnTo>
                    <a:pt x="3509125" y="2324799"/>
                  </a:lnTo>
                  <a:lnTo>
                    <a:pt x="3467810" y="2308879"/>
                  </a:lnTo>
                  <a:lnTo>
                    <a:pt x="3432701" y="2291249"/>
                  </a:lnTo>
                  <a:lnTo>
                    <a:pt x="3383431" y="2251649"/>
                  </a:lnTo>
                  <a:lnTo>
                    <a:pt x="3370433" y="2230075"/>
                  </a:lnTo>
                  <a:lnTo>
                    <a:pt x="3365972" y="2207580"/>
                  </a:lnTo>
                  <a:close/>
                </a:path>
              </a:pathLst>
            </a:custGeom>
            <a:ln w="507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9312" y="3183005"/>
              <a:ext cx="593090" cy="561975"/>
            </a:xfrm>
            <a:custGeom>
              <a:avLst/>
              <a:gdLst/>
              <a:ahLst/>
              <a:cxnLst/>
              <a:rect l="l" t="t" r="r" b="b"/>
              <a:pathLst>
                <a:path w="593089" h="561975">
                  <a:moveTo>
                    <a:pt x="0" y="0"/>
                  </a:moveTo>
                  <a:lnTo>
                    <a:pt x="592927" y="561602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05688" y="3653229"/>
              <a:ext cx="337820" cy="329565"/>
            </a:xfrm>
            <a:custGeom>
              <a:avLst/>
              <a:gdLst/>
              <a:ahLst/>
              <a:cxnLst/>
              <a:rect l="l" t="t" r="r" b="b"/>
              <a:pathLst>
                <a:path w="337820" h="329564">
                  <a:moveTo>
                    <a:pt x="337612" y="329176"/>
                  </a:moveTo>
                  <a:lnTo>
                    <a:pt x="0" y="182757"/>
                  </a:lnTo>
                  <a:lnTo>
                    <a:pt x="173102" y="0"/>
                  </a:lnTo>
                  <a:lnTo>
                    <a:pt x="337612" y="3291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05688" y="3653229"/>
              <a:ext cx="337820" cy="329565"/>
            </a:xfrm>
            <a:custGeom>
              <a:avLst/>
              <a:gdLst/>
              <a:ahLst/>
              <a:cxnLst/>
              <a:rect l="l" t="t" r="r" b="b"/>
              <a:pathLst>
                <a:path w="337820" h="329564">
                  <a:moveTo>
                    <a:pt x="0" y="182757"/>
                  </a:moveTo>
                  <a:lnTo>
                    <a:pt x="337612" y="329176"/>
                  </a:lnTo>
                  <a:lnTo>
                    <a:pt x="173102" y="0"/>
                  </a:lnTo>
                  <a:lnTo>
                    <a:pt x="0" y="182757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90860" y="4409506"/>
              <a:ext cx="593090" cy="361315"/>
            </a:xfrm>
            <a:custGeom>
              <a:avLst/>
              <a:gdLst/>
              <a:ahLst/>
              <a:cxnLst/>
              <a:rect l="l" t="t" r="r" b="b"/>
              <a:pathLst>
                <a:path w="593090" h="361314">
                  <a:moveTo>
                    <a:pt x="0" y="360880"/>
                  </a:moveTo>
                  <a:lnTo>
                    <a:pt x="592731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18139" y="4229675"/>
              <a:ext cx="361315" cy="287655"/>
            </a:xfrm>
            <a:custGeom>
              <a:avLst/>
              <a:gdLst/>
              <a:ahLst/>
              <a:cxnLst/>
              <a:rect l="l" t="t" r="r" b="b"/>
              <a:pathLst>
                <a:path w="361315" h="287654">
                  <a:moveTo>
                    <a:pt x="130905" y="287335"/>
                  </a:moveTo>
                  <a:lnTo>
                    <a:pt x="0" y="72326"/>
                  </a:lnTo>
                  <a:lnTo>
                    <a:pt x="360817" y="0"/>
                  </a:lnTo>
                  <a:lnTo>
                    <a:pt x="130905" y="28733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18139" y="4229675"/>
              <a:ext cx="361315" cy="287655"/>
            </a:xfrm>
            <a:custGeom>
              <a:avLst/>
              <a:gdLst/>
              <a:ahLst/>
              <a:cxnLst/>
              <a:rect l="l" t="t" r="r" b="b"/>
              <a:pathLst>
                <a:path w="361315" h="287654">
                  <a:moveTo>
                    <a:pt x="130905" y="287335"/>
                  </a:moveTo>
                  <a:lnTo>
                    <a:pt x="360817" y="0"/>
                  </a:lnTo>
                  <a:lnTo>
                    <a:pt x="0" y="72326"/>
                  </a:lnTo>
                  <a:lnTo>
                    <a:pt x="130905" y="287335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681865" y="3610330"/>
            <a:ext cx="19780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Analog</a:t>
            </a:r>
            <a:r>
              <a:rPr sz="16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=&gt;</a:t>
            </a:r>
            <a:r>
              <a:rPr sz="16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spectre Mixed-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Signal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=&gt;</a:t>
            </a:r>
            <a:r>
              <a:rPr sz="16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Arial MT"/>
                <a:cs typeface="Arial MT"/>
              </a:rPr>
              <a:t>AMS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Give</a:t>
            </a:r>
            <a:r>
              <a:rPr spc="-70" dirty="0"/>
              <a:t> </a:t>
            </a:r>
            <a:r>
              <a:rPr dirty="0"/>
              <a:t>input</a:t>
            </a:r>
            <a:r>
              <a:rPr spc="-70" dirty="0"/>
              <a:t> </a:t>
            </a:r>
            <a:r>
              <a:rPr spc="-10" dirty="0"/>
              <a:t>information(1/2)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3845" y="1485876"/>
            <a:ext cx="5188585" cy="4014470"/>
            <a:chOff x="633845" y="1485876"/>
            <a:chExt cx="5188585" cy="40144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845" y="1485876"/>
              <a:ext cx="5188125" cy="38298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63912" y="2872804"/>
              <a:ext cx="1552575" cy="2608580"/>
            </a:xfrm>
            <a:custGeom>
              <a:avLst/>
              <a:gdLst/>
              <a:ahLst/>
              <a:cxnLst/>
              <a:rect l="l" t="t" r="r" b="b"/>
              <a:pathLst>
                <a:path w="1552575" h="2608579">
                  <a:moveTo>
                    <a:pt x="0" y="0"/>
                  </a:moveTo>
                  <a:lnTo>
                    <a:pt x="1552501" y="0"/>
                  </a:lnTo>
                  <a:lnTo>
                    <a:pt x="1552501" y="175193"/>
                  </a:lnTo>
                  <a:lnTo>
                    <a:pt x="0" y="175193"/>
                  </a:lnTo>
                  <a:lnTo>
                    <a:pt x="0" y="0"/>
                  </a:lnTo>
                  <a:close/>
                </a:path>
                <a:path w="1552575" h="2608579">
                  <a:moveTo>
                    <a:pt x="297831" y="2608381"/>
                  </a:moveTo>
                  <a:lnTo>
                    <a:pt x="314385" y="427136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6317" y="3107994"/>
              <a:ext cx="163958" cy="2114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62960" y="5488637"/>
            <a:ext cx="2880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If</a:t>
            </a:r>
            <a:r>
              <a:rPr sz="14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choose</a:t>
            </a:r>
            <a:r>
              <a:rPr sz="14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spectre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as</a:t>
            </a:r>
            <a:r>
              <a:rPr sz="14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simulator,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there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only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has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stimuli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80661" y="2116704"/>
            <a:ext cx="5328285" cy="4404995"/>
            <a:chOff x="3480661" y="2116704"/>
            <a:chExt cx="5328285" cy="4404995"/>
          </a:xfrm>
        </p:grpSpPr>
        <p:sp>
          <p:nvSpPr>
            <p:cNvPr id="9" name="object 9"/>
            <p:cNvSpPr/>
            <p:nvPr/>
          </p:nvSpPr>
          <p:spPr>
            <a:xfrm>
              <a:off x="3480661" y="3388745"/>
              <a:ext cx="1202690" cy="310515"/>
            </a:xfrm>
            <a:custGeom>
              <a:avLst/>
              <a:gdLst/>
              <a:ahLst/>
              <a:cxnLst/>
              <a:rect l="l" t="t" r="r" b="b"/>
              <a:pathLst>
                <a:path w="1202689" h="310514">
                  <a:moveTo>
                    <a:pt x="1047727" y="310152"/>
                  </a:moveTo>
                  <a:lnTo>
                    <a:pt x="1055492" y="240813"/>
                  </a:lnTo>
                  <a:lnTo>
                    <a:pt x="0" y="138675"/>
                  </a:lnTo>
                  <a:lnTo>
                    <a:pt x="15530" y="0"/>
                  </a:lnTo>
                  <a:lnTo>
                    <a:pt x="1071022" y="102138"/>
                  </a:lnTo>
                  <a:lnTo>
                    <a:pt x="1078787" y="32799"/>
                  </a:lnTo>
                  <a:lnTo>
                    <a:pt x="1202151" y="184916"/>
                  </a:lnTo>
                  <a:lnTo>
                    <a:pt x="1047727" y="3101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8540" y="2116704"/>
              <a:ext cx="3649823" cy="440474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77861" y="3139502"/>
            <a:ext cx="2535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Input</a:t>
            </a:r>
            <a:r>
              <a:rPr sz="16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pin</a:t>
            </a:r>
            <a:r>
              <a:rPr sz="16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name</a:t>
            </a:r>
            <a:r>
              <a:rPr sz="16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4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schematic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54507" y="2970235"/>
            <a:ext cx="224790" cy="202565"/>
          </a:xfrm>
          <a:custGeom>
            <a:avLst/>
            <a:gdLst/>
            <a:ahLst/>
            <a:cxnLst/>
            <a:rect l="l" t="t" r="r" b="b"/>
            <a:pathLst>
              <a:path w="224789" h="202564">
                <a:moveTo>
                  <a:pt x="0" y="0"/>
                </a:moveTo>
                <a:lnTo>
                  <a:pt x="224751" y="0"/>
                </a:lnTo>
                <a:lnTo>
                  <a:pt x="224751" y="202224"/>
                </a:lnTo>
                <a:lnTo>
                  <a:pt x="0" y="20222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3845" y="6381376"/>
            <a:ext cx="4430395" cy="327025"/>
            <a:chOff x="633845" y="6381376"/>
            <a:chExt cx="4430395" cy="327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845" y="6381376"/>
              <a:ext cx="309229" cy="3150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032" y="6642536"/>
              <a:ext cx="4089747" cy="457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74026" y="6642544"/>
              <a:ext cx="221615" cy="45720"/>
            </a:xfrm>
            <a:custGeom>
              <a:avLst/>
              <a:gdLst/>
              <a:ahLst/>
              <a:cxnLst/>
              <a:rect l="l" t="t" r="r" b="b"/>
              <a:pathLst>
                <a:path w="221615" h="45720">
                  <a:moveTo>
                    <a:pt x="221348" y="0"/>
                  </a:moveTo>
                  <a:lnTo>
                    <a:pt x="45720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221348" y="45720"/>
                  </a:lnTo>
                  <a:lnTo>
                    <a:pt x="22134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7465" y="6627675"/>
              <a:ext cx="132080" cy="80645"/>
            </a:xfrm>
            <a:custGeom>
              <a:avLst/>
              <a:gdLst/>
              <a:ahLst/>
              <a:cxnLst/>
              <a:rect l="l" t="t" r="r" b="b"/>
              <a:pathLst>
                <a:path w="132080" h="80645">
                  <a:moveTo>
                    <a:pt x="0" y="10749"/>
                  </a:moveTo>
                  <a:lnTo>
                    <a:pt x="0" y="79528"/>
                  </a:lnTo>
                </a:path>
                <a:path w="132080" h="80645">
                  <a:moveTo>
                    <a:pt x="41342" y="11528"/>
                  </a:moveTo>
                  <a:lnTo>
                    <a:pt x="41342" y="80306"/>
                  </a:lnTo>
                </a:path>
                <a:path w="132080" h="80645">
                  <a:moveTo>
                    <a:pt x="131838" y="0"/>
                  </a:moveTo>
                  <a:lnTo>
                    <a:pt x="131838" y="68778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Give</a:t>
            </a:r>
            <a:r>
              <a:rPr spc="-70" dirty="0"/>
              <a:t> </a:t>
            </a:r>
            <a:r>
              <a:rPr dirty="0"/>
              <a:t>input</a:t>
            </a:r>
            <a:r>
              <a:rPr spc="-70" dirty="0"/>
              <a:t> </a:t>
            </a:r>
            <a:r>
              <a:rPr spc="-10" dirty="0"/>
              <a:t>information(2/2)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270311" y="3287497"/>
            <a:ext cx="545465" cy="1979930"/>
            <a:chOff x="4270311" y="3287497"/>
            <a:chExt cx="545465" cy="19799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9990" y="3287497"/>
              <a:ext cx="494700" cy="19793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89361" y="3804918"/>
              <a:ext cx="507365" cy="256540"/>
            </a:xfrm>
            <a:custGeom>
              <a:avLst/>
              <a:gdLst/>
              <a:ahLst/>
              <a:cxnLst/>
              <a:rect l="l" t="t" r="r" b="b"/>
              <a:pathLst>
                <a:path w="507364" h="256539">
                  <a:moveTo>
                    <a:pt x="0" y="0"/>
                  </a:moveTo>
                  <a:lnTo>
                    <a:pt x="507189" y="0"/>
                  </a:lnTo>
                  <a:lnTo>
                    <a:pt x="507189" y="256474"/>
                  </a:lnTo>
                  <a:lnTo>
                    <a:pt x="0" y="2564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664071" y="1569007"/>
            <a:ext cx="3314065" cy="4909185"/>
            <a:chOff x="5664071" y="1569007"/>
            <a:chExt cx="3314065" cy="490918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4071" y="1569007"/>
              <a:ext cx="3017326" cy="49091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681219" y="4366415"/>
              <a:ext cx="1292225" cy="446405"/>
            </a:xfrm>
            <a:custGeom>
              <a:avLst/>
              <a:gdLst/>
              <a:ahLst/>
              <a:cxnLst/>
              <a:rect l="l" t="t" r="r" b="b"/>
              <a:pathLst>
                <a:path w="1292225" h="446404">
                  <a:moveTo>
                    <a:pt x="1291667" y="446276"/>
                  </a:moveTo>
                  <a:lnTo>
                    <a:pt x="0" y="446276"/>
                  </a:lnTo>
                  <a:lnTo>
                    <a:pt x="0" y="0"/>
                  </a:lnTo>
                  <a:lnTo>
                    <a:pt x="1291667" y="0"/>
                  </a:lnTo>
                  <a:lnTo>
                    <a:pt x="1291667" y="4462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81219" y="4366415"/>
              <a:ext cx="1292225" cy="446405"/>
            </a:xfrm>
            <a:custGeom>
              <a:avLst/>
              <a:gdLst/>
              <a:ahLst/>
              <a:cxnLst/>
              <a:rect l="l" t="t" r="r" b="b"/>
              <a:pathLst>
                <a:path w="1292225" h="446404">
                  <a:moveTo>
                    <a:pt x="0" y="0"/>
                  </a:moveTo>
                  <a:lnTo>
                    <a:pt x="1291667" y="0"/>
                  </a:lnTo>
                  <a:lnTo>
                    <a:pt x="1291667" y="446276"/>
                  </a:lnTo>
                  <a:lnTo>
                    <a:pt x="0" y="44627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63521" y="1597152"/>
            <a:ext cx="3608704" cy="4685665"/>
            <a:chOff x="563521" y="1597152"/>
            <a:chExt cx="3608704" cy="468566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21" y="1597152"/>
              <a:ext cx="3608675" cy="46851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81417" y="3403870"/>
              <a:ext cx="628650" cy="259079"/>
            </a:xfrm>
            <a:custGeom>
              <a:avLst/>
              <a:gdLst/>
              <a:ahLst/>
              <a:cxnLst/>
              <a:rect l="l" t="t" r="r" b="b"/>
              <a:pathLst>
                <a:path w="628650" h="259079">
                  <a:moveTo>
                    <a:pt x="0" y="0"/>
                  </a:moveTo>
                  <a:lnTo>
                    <a:pt x="628465" y="0"/>
                  </a:lnTo>
                  <a:lnTo>
                    <a:pt x="628465" y="258843"/>
                  </a:lnTo>
                  <a:lnTo>
                    <a:pt x="0" y="258843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59118" y="3513689"/>
              <a:ext cx="782320" cy="274955"/>
            </a:xfrm>
            <a:custGeom>
              <a:avLst/>
              <a:gdLst/>
              <a:ahLst/>
              <a:cxnLst/>
              <a:rect l="l" t="t" r="r" b="b"/>
              <a:pathLst>
                <a:path w="782320" h="274954">
                  <a:moveTo>
                    <a:pt x="0" y="0"/>
                  </a:moveTo>
                  <a:lnTo>
                    <a:pt x="781706" y="274521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99120" y="3669460"/>
              <a:ext cx="368300" cy="238125"/>
            </a:xfrm>
            <a:custGeom>
              <a:avLst/>
              <a:gdLst/>
              <a:ahLst/>
              <a:cxnLst/>
              <a:rect l="l" t="t" r="r" b="b"/>
              <a:pathLst>
                <a:path w="368300" h="238125">
                  <a:moveTo>
                    <a:pt x="0" y="237503"/>
                  </a:moveTo>
                  <a:lnTo>
                    <a:pt x="83407" y="0"/>
                  </a:lnTo>
                  <a:lnTo>
                    <a:pt x="367971" y="233332"/>
                  </a:lnTo>
                  <a:lnTo>
                    <a:pt x="0" y="23750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99120" y="3669460"/>
              <a:ext cx="368300" cy="238125"/>
            </a:xfrm>
            <a:custGeom>
              <a:avLst/>
              <a:gdLst/>
              <a:ahLst/>
              <a:cxnLst/>
              <a:rect l="l" t="t" r="r" b="b"/>
              <a:pathLst>
                <a:path w="368300" h="238125">
                  <a:moveTo>
                    <a:pt x="0" y="237503"/>
                  </a:moveTo>
                  <a:lnTo>
                    <a:pt x="367971" y="233332"/>
                  </a:lnTo>
                  <a:lnTo>
                    <a:pt x="83407" y="0"/>
                  </a:lnTo>
                  <a:lnTo>
                    <a:pt x="0" y="237503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7023" y="2466129"/>
              <a:ext cx="3188335" cy="0"/>
            </a:xfrm>
            <a:custGeom>
              <a:avLst/>
              <a:gdLst/>
              <a:ahLst/>
              <a:cxnLst/>
              <a:rect l="l" t="t" r="r" b="b"/>
              <a:pathLst>
                <a:path w="3188335">
                  <a:moveTo>
                    <a:pt x="0" y="0"/>
                  </a:moveTo>
                  <a:lnTo>
                    <a:pt x="3187846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685982" y="4386227"/>
            <a:ext cx="128270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9144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Input</a:t>
            </a:r>
            <a:r>
              <a:rPr sz="11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high</a:t>
            </a:r>
            <a:r>
              <a:rPr sz="11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Arial MT"/>
                <a:cs typeface="Arial MT"/>
              </a:rPr>
              <a:t>voltage </a:t>
            </a: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1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low</a:t>
            </a:r>
            <a:r>
              <a:rPr sz="11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Arial MT"/>
                <a:cs typeface="Arial MT"/>
              </a:rPr>
              <a:t>voltage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095239" y="4812259"/>
            <a:ext cx="1957070" cy="440690"/>
            <a:chOff x="7095239" y="4812259"/>
            <a:chExt cx="1957070" cy="440690"/>
          </a:xfrm>
        </p:grpSpPr>
        <p:sp>
          <p:nvSpPr>
            <p:cNvPr id="24" name="object 24"/>
            <p:cNvSpPr/>
            <p:nvPr/>
          </p:nvSpPr>
          <p:spPr>
            <a:xfrm>
              <a:off x="7100002" y="4817021"/>
              <a:ext cx="1947545" cy="431165"/>
            </a:xfrm>
            <a:custGeom>
              <a:avLst/>
              <a:gdLst/>
              <a:ahLst/>
              <a:cxnLst/>
              <a:rect l="l" t="t" r="r" b="b"/>
              <a:pathLst>
                <a:path w="1947545" h="431164">
                  <a:moveTo>
                    <a:pt x="1947002" y="430887"/>
                  </a:moveTo>
                  <a:lnTo>
                    <a:pt x="0" y="430887"/>
                  </a:lnTo>
                  <a:lnTo>
                    <a:pt x="0" y="0"/>
                  </a:lnTo>
                  <a:lnTo>
                    <a:pt x="1947002" y="0"/>
                  </a:lnTo>
                  <a:lnTo>
                    <a:pt x="1947002" y="430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00002" y="4817021"/>
              <a:ext cx="1947545" cy="431165"/>
            </a:xfrm>
            <a:custGeom>
              <a:avLst/>
              <a:gdLst/>
              <a:ahLst/>
              <a:cxnLst/>
              <a:rect l="l" t="t" r="r" b="b"/>
              <a:pathLst>
                <a:path w="1947545" h="431164">
                  <a:moveTo>
                    <a:pt x="0" y="0"/>
                  </a:moveTo>
                  <a:lnTo>
                    <a:pt x="1947002" y="0"/>
                  </a:lnTo>
                  <a:lnTo>
                    <a:pt x="1947002" y="430887"/>
                  </a:lnTo>
                  <a:lnTo>
                    <a:pt x="0" y="4308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04764" y="4836834"/>
            <a:ext cx="19380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10350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Input</a:t>
            </a:r>
            <a:r>
              <a:rPr sz="11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pulse</a:t>
            </a:r>
            <a:r>
              <a:rPr sz="11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width</a:t>
            </a:r>
            <a:r>
              <a:rPr sz="11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1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Arial MT"/>
                <a:cs typeface="Arial MT"/>
              </a:rPr>
              <a:t>period </a:t>
            </a: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Pulse</a:t>
            </a:r>
            <a:r>
              <a:rPr sz="11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width</a:t>
            </a:r>
            <a:r>
              <a:rPr sz="11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=1/2</a:t>
            </a:r>
            <a:r>
              <a:rPr sz="11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FF0000"/>
                </a:solidFill>
                <a:latin typeface="Arial MT"/>
                <a:cs typeface="Arial MT"/>
              </a:rPr>
              <a:t>period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09643" y="3113480"/>
            <a:ext cx="178435" cy="164465"/>
          </a:xfrm>
          <a:custGeom>
            <a:avLst/>
            <a:gdLst/>
            <a:ahLst/>
            <a:cxnLst/>
            <a:rect l="l" t="t" r="r" b="b"/>
            <a:pathLst>
              <a:path w="178435" h="164464">
                <a:moveTo>
                  <a:pt x="0" y="0"/>
                </a:moveTo>
                <a:lnTo>
                  <a:pt x="177967" y="0"/>
                </a:lnTo>
                <a:lnTo>
                  <a:pt x="177967" y="164218"/>
                </a:lnTo>
                <a:lnTo>
                  <a:pt x="0" y="16421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5234418" y="3859639"/>
            <a:ext cx="814069" cy="328295"/>
            <a:chOff x="5234418" y="3859639"/>
            <a:chExt cx="814069" cy="328295"/>
          </a:xfrm>
        </p:grpSpPr>
        <p:sp>
          <p:nvSpPr>
            <p:cNvPr id="29" name="object 29"/>
            <p:cNvSpPr/>
            <p:nvPr/>
          </p:nvSpPr>
          <p:spPr>
            <a:xfrm>
              <a:off x="5272518" y="4022490"/>
              <a:ext cx="391795" cy="1270"/>
            </a:xfrm>
            <a:custGeom>
              <a:avLst/>
              <a:gdLst/>
              <a:ahLst/>
              <a:cxnLst/>
              <a:rect l="l" t="t" r="r" b="b"/>
              <a:pathLst>
                <a:path w="391795" h="1270">
                  <a:moveTo>
                    <a:pt x="0" y="0"/>
                  </a:moveTo>
                  <a:lnTo>
                    <a:pt x="391552" y="1111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64071" y="3897739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4"/>
                  </a:moveTo>
                  <a:lnTo>
                    <a:pt x="0" y="0"/>
                  </a:lnTo>
                  <a:lnTo>
                    <a:pt x="345803" y="125861"/>
                  </a:lnTo>
                  <a:lnTo>
                    <a:pt x="0" y="2517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64071" y="3897739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4"/>
                  </a:moveTo>
                  <a:lnTo>
                    <a:pt x="345803" y="125861"/>
                  </a:lnTo>
                  <a:lnTo>
                    <a:pt x="0" y="0"/>
                  </a:lnTo>
                  <a:lnTo>
                    <a:pt x="0" y="251724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147297" y="2761751"/>
            <a:ext cx="1131570" cy="261620"/>
          </a:xfrm>
          <a:prstGeom prst="rect">
            <a:avLst/>
          </a:prstGeom>
          <a:solidFill>
            <a:srgbClr val="FFFFFF"/>
          </a:solidFill>
          <a:ln w="9524">
            <a:solidFill>
              <a:srgbClr val="FF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solidFill>
                  <a:srgbClr val="FF0000"/>
                </a:solidFill>
                <a:latin typeface="Arial MT"/>
                <a:cs typeface="Arial MT"/>
              </a:rPr>
              <a:t>Check</a:t>
            </a:r>
            <a:r>
              <a:rPr sz="11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Arial MT"/>
                <a:cs typeface="Arial MT"/>
              </a:rPr>
              <a:t>enable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478665" y="41669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78665" y="4441226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89463" y="4704983"/>
            <a:ext cx="153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735" y="1707717"/>
            <a:ext cx="1764030" cy="158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C000"/>
                </a:solidFill>
                <a:latin typeface="Arial"/>
                <a:cs typeface="Arial"/>
              </a:rPr>
              <a:t>Voltage1:1.8V Voltage2:0V Period:20n </a:t>
            </a:r>
            <a:r>
              <a:rPr sz="1800" b="1" dirty="0">
                <a:solidFill>
                  <a:srgbClr val="FFC000"/>
                </a:solidFill>
                <a:latin typeface="Arial"/>
                <a:cs typeface="Arial"/>
              </a:rPr>
              <a:t>Pulse</a:t>
            </a:r>
            <a:r>
              <a:rPr sz="1800" b="1" spc="-2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C000"/>
                </a:solidFill>
                <a:latin typeface="Arial"/>
                <a:cs typeface="Arial"/>
              </a:rPr>
              <a:t>width:10n</a:t>
            </a:r>
            <a:endParaRPr sz="1800">
              <a:latin typeface="Arial"/>
              <a:cs typeface="Arial"/>
            </a:endParaRPr>
          </a:p>
          <a:p>
            <a:pPr marL="1548130">
              <a:lnSpc>
                <a:spcPts val="1475"/>
              </a:lnSpc>
            </a:pP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548130">
              <a:lnSpc>
                <a:spcPct val="100000"/>
              </a:lnSpc>
            </a:pP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5000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Choose</a:t>
            </a:r>
            <a:r>
              <a:rPr spc="-275" dirty="0"/>
              <a:t> </a:t>
            </a:r>
            <a:r>
              <a:rPr dirty="0"/>
              <a:t>Analysis</a:t>
            </a:r>
            <a:r>
              <a:rPr spc="-114" dirty="0"/>
              <a:t> </a:t>
            </a:r>
            <a:r>
              <a:rPr spc="-65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3844" y="1552100"/>
            <a:ext cx="6190615" cy="4725670"/>
            <a:chOff x="633844" y="1552100"/>
            <a:chExt cx="6190615" cy="4725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844" y="1552100"/>
              <a:ext cx="4548170" cy="36113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0801" y="2136024"/>
              <a:ext cx="3572966" cy="414158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19071" y="1962911"/>
              <a:ext cx="5086350" cy="4019550"/>
            </a:xfrm>
            <a:custGeom>
              <a:avLst/>
              <a:gdLst/>
              <a:ahLst/>
              <a:cxnLst/>
              <a:rect l="l" t="t" r="r" b="b"/>
              <a:pathLst>
                <a:path w="5086350" h="4019550">
                  <a:moveTo>
                    <a:pt x="1555151" y="505992"/>
                  </a:moveTo>
                  <a:lnTo>
                    <a:pt x="5086325" y="505992"/>
                  </a:lnTo>
                  <a:lnTo>
                    <a:pt x="5086325" y="1965275"/>
                  </a:lnTo>
                  <a:lnTo>
                    <a:pt x="1555151" y="1965275"/>
                  </a:lnTo>
                  <a:lnTo>
                    <a:pt x="1555151" y="505992"/>
                  </a:lnTo>
                  <a:close/>
                </a:path>
                <a:path w="5086350" h="4019550">
                  <a:moveTo>
                    <a:pt x="0" y="0"/>
                  </a:moveTo>
                  <a:lnTo>
                    <a:pt x="738237" y="0"/>
                  </a:lnTo>
                  <a:lnTo>
                    <a:pt x="738237" y="225325"/>
                  </a:lnTo>
                  <a:lnTo>
                    <a:pt x="0" y="225325"/>
                  </a:lnTo>
                  <a:lnTo>
                    <a:pt x="0" y="0"/>
                  </a:lnTo>
                  <a:close/>
                </a:path>
                <a:path w="5086350" h="4019550">
                  <a:moveTo>
                    <a:pt x="1624215" y="3801648"/>
                  </a:moveTo>
                  <a:lnTo>
                    <a:pt x="2438766" y="3801648"/>
                  </a:lnTo>
                  <a:lnTo>
                    <a:pt x="2438766" y="4019143"/>
                  </a:lnTo>
                  <a:lnTo>
                    <a:pt x="1624215" y="4019143"/>
                  </a:lnTo>
                  <a:lnTo>
                    <a:pt x="1624215" y="3801648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27970" y="2428833"/>
            <a:ext cx="11322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Choose</a:t>
            </a:r>
            <a:r>
              <a:rPr sz="16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tran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analysis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39326" y="4215757"/>
            <a:ext cx="163957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Set</a:t>
            </a:r>
            <a:r>
              <a:rPr sz="16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simulation 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time</a:t>
            </a:r>
            <a:endParaRPr sz="1600">
              <a:latin typeface="Arial MT"/>
              <a:cs typeface="Arial MT"/>
            </a:endParaRPr>
          </a:p>
          <a:p>
            <a:pPr marL="12700" marR="71755">
              <a:lnSpc>
                <a:spcPct val="100000"/>
              </a:lnSpc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6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accuracy 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flag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2504" y="5499217"/>
            <a:ext cx="14935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Check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enable</a:t>
            </a:r>
            <a:r>
              <a:rPr sz="16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simulation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85580" y="4016809"/>
            <a:ext cx="3502025" cy="988694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868044">
              <a:lnSpc>
                <a:spcPct val="100000"/>
              </a:lnSpc>
              <a:spcBef>
                <a:spcPts val="1735"/>
              </a:spcBef>
            </a:pPr>
            <a:r>
              <a:rPr sz="1600" spc="-25" dirty="0">
                <a:solidFill>
                  <a:srgbClr val="FFC000"/>
                </a:solidFill>
                <a:latin typeface="Arial MT"/>
                <a:cs typeface="Arial MT"/>
              </a:rPr>
              <a:t>6u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76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dirty="0">
                <a:solidFill>
                  <a:srgbClr val="000000"/>
                </a:solidFill>
              </a:rPr>
              <a:t>Introduction to</a:t>
            </a:r>
            <a:r>
              <a:rPr spc="-155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AMS</a:t>
            </a:r>
          </a:p>
          <a:p>
            <a:pPr marL="320675" indent="-307975">
              <a:lnSpc>
                <a:spcPct val="100000"/>
              </a:lnSpc>
              <a:spcBef>
                <a:spcPts val="66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dirty="0">
                <a:solidFill>
                  <a:srgbClr val="000000"/>
                </a:solidFill>
              </a:rPr>
              <a:t>AMS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Simulation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Setup</a:t>
            </a:r>
          </a:p>
          <a:p>
            <a:pPr marL="643255" lvl="1" indent="-181610">
              <a:lnSpc>
                <a:spcPct val="100000"/>
              </a:lnSpc>
              <a:spcBef>
                <a:spcPts val="220"/>
              </a:spcBef>
              <a:buClr>
                <a:srgbClr val="FF0000"/>
              </a:buClr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latin typeface="Times New Roman"/>
                <a:cs typeface="Times New Roman"/>
              </a:rPr>
              <a:t>Analog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Simulation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Verilog-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10"/>
              </a:spcBef>
              <a:buClr>
                <a:srgbClr val="FF0000"/>
              </a:buClr>
              <a:buFont typeface="Arial MT"/>
              <a:buChar char="•"/>
              <a:tabLst>
                <a:tab pos="643255" algn="l"/>
              </a:tabLst>
            </a:pPr>
            <a:r>
              <a:rPr sz="2400" spc="-10" dirty="0">
                <a:latin typeface="Times New Roman"/>
                <a:cs typeface="Times New Roman"/>
              </a:rPr>
              <a:t>Mixed-</a:t>
            </a:r>
            <a:r>
              <a:rPr sz="2400" dirty="0">
                <a:latin typeface="Times New Roman"/>
                <a:cs typeface="Times New Roman"/>
              </a:rPr>
              <a:t>Signal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Behavioral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Model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Simulation</a:t>
            </a:r>
            <a:endParaRPr sz="2400">
              <a:latin typeface="Times New Roman"/>
              <a:cs typeface="Times New Roman"/>
            </a:endParaRPr>
          </a:p>
          <a:p>
            <a:pPr marL="1100455" lvl="2" indent="-266700">
              <a:lnSpc>
                <a:spcPct val="100000"/>
              </a:lnSpc>
              <a:spcBef>
                <a:spcPts val="270"/>
              </a:spcBef>
              <a:buClr>
                <a:srgbClr val="ED7D31"/>
              </a:buClr>
              <a:buFont typeface="Arial MT"/>
              <a:buChar char="●"/>
              <a:tabLst>
                <a:tab pos="1100455" algn="l"/>
              </a:tabLst>
            </a:pPr>
            <a:r>
              <a:rPr sz="2000" spc="-10" dirty="0">
                <a:latin typeface="Times New Roman"/>
                <a:cs typeface="Times New Roman"/>
              </a:rPr>
              <a:t>Lab1: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Analog Model Simulation with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0455" lvl="2" indent="-266700">
              <a:lnSpc>
                <a:spcPct val="100000"/>
              </a:lnSpc>
              <a:spcBef>
                <a:spcPts val="259"/>
              </a:spcBef>
              <a:buClr>
                <a:srgbClr val="ED7D31"/>
              </a:buClr>
              <a:buFont typeface="Arial MT"/>
              <a:buChar char="●"/>
              <a:tabLst>
                <a:tab pos="1100455" algn="l"/>
              </a:tabLst>
            </a:pPr>
            <a:r>
              <a:rPr sz="2000" dirty="0">
                <a:latin typeface="Times New Roman"/>
                <a:cs typeface="Times New Roman"/>
              </a:rPr>
              <a:t>Lab2: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Mixed-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Simulation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indent="-189230">
              <a:lnSpc>
                <a:spcPct val="100000"/>
              </a:lnSpc>
              <a:spcBef>
                <a:spcPts val="259"/>
              </a:spcBef>
              <a:buClr>
                <a:srgbClr val="ED7D31"/>
              </a:buClr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solidFill>
                  <a:srgbClr val="000000"/>
                </a:solidFill>
              </a:rPr>
              <a:t>Lab3:</a:t>
            </a:r>
            <a:r>
              <a:rPr sz="2000" spc="-15" dirty="0">
                <a:solidFill>
                  <a:srgbClr val="000000"/>
                </a:solidFill>
              </a:rPr>
              <a:t> </a:t>
            </a:r>
            <a:r>
              <a:rPr sz="2000" spc="-10" dirty="0">
                <a:solidFill>
                  <a:srgbClr val="000000"/>
                </a:solidFill>
              </a:rPr>
              <a:t>4-</a:t>
            </a:r>
            <a:r>
              <a:rPr sz="2000" dirty="0">
                <a:solidFill>
                  <a:srgbClr val="000000"/>
                </a:solidFill>
              </a:rPr>
              <a:t>bit</a:t>
            </a:r>
            <a:r>
              <a:rPr sz="2000" spc="-12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ADC</a:t>
            </a:r>
            <a:r>
              <a:rPr sz="2000" spc="-1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with</a:t>
            </a:r>
            <a:r>
              <a:rPr sz="2000" spc="-45" dirty="0">
                <a:solidFill>
                  <a:srgbClr val="000000"/>
                </a:solidFill>
              </a:rPr>
              <a:t> </a:t>
            </a:r>
            <a:r>
              <a:rPr sz="2000" spc="-40" dirty="0">
                <a:solidFill>
                  <a:srgbClr val="000000"/>
                </a:solidFill>
              </a:rPr>
              <a:t>Verilog-</a:t>
            </a:r>
            <a:r>
              <a:rPr sz="2000" spc="-25" dirty="0">
                <a:solidFill>
                  <a:srgbClr val="000000"/>
                </a:solidFill>
              </a:rPr>
              <a:t>AMS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Save</a:t>
            </a:r>
            <a:r>
              <a:rPr spc="-90" dirty="0"/>
              <a:t> </a:t>
            </a:r>
            <a:r>
              <a:rPr dirty="0"/>
              <a:t>Output</a:t>
            </a:r>
            <a:r>
              <a:rPr spc="-85" dirty="0"/>
              <a:t> </a:t>
            </a:r>
            <a:r>
              <a:rPr spc="-10" dirty="0"/>
              <a:t>Nodes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50454" y="2130653"/>
            <a:ext cx="2252980" cy="7670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215"/>
              </a:lnSpc>
              <a:spcBef>
                <a:spcPts val="110"/>
              </a:spcBef>
            </a:pPr>
            <a:r>
              <a:rPr sz="1950" spc="-20" dirty="0">
                <a:latin typeface="Times New Roman"/>
                <a:cs typeface="Times New Roman"/>
              </a:rPr>
              <a:t>To</a:t>
            </a:r>
            <a:r>
              <a:rPr sz="1950" spc="-6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Be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Plotted:</a:t>
            </a:r>
            <a:endParaRPr sz="1950">
              <a:latin typeface="Times New Roman"/>
              <a:cs typeface="Times New Roman"/>
            </a:endParaRPr>
          </a:p>
          <a:p>
            <a:pPr marL="325120" indent="-193675">
              <a:lnSpc>
                <a:spcPts val="1739"/>
              </a:lnSpc>
              <a:buClr>
                <a:srgbClr val="00B050"/>
              </a:buClr>
              <a:buFont typeface="Segoe UI Symbol"/>
              <a:buChar char="□"/>
              <a:tabLst>
                <a:tab pos="325120" algn="l"/>
              </a:tabLst>
            </a:pPr>
            <a:r>
              <a:rPr sz="1650" dirty="0">
                <a:latin typeface="Times New Roman"/>
                <a:cs typeface="Times New Roman"/>
              </a:rPr>
              <a:t>Select</a:t>
            </a:r>
            <a:r>
              <a:rPr sz="1650" spc="1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on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b="1" dirty="0">
                <a:latin typeface="Times New Roman"/>
                <a:cs typeface="Times New Roman"/>
              </a:rPr>
              <a:t>line</a:t>
            </a:r>
            <a:r>
              <a:rPr sz="1650" b="1" spc="20" dirty="0">
                <a:latin typeface="Times New Roman"/>
                <a:cs typeface="Times New Roman"/>
              </a:rPr>
              <a:t> </a:t>
            </a:r>
            <a:r>
              <a:rPr sz="1650" b="1" dirty="0">
                <a:latin typeface="Times New Roman"/>
                <a:cs typeface="Times New Roman"/>
              </a:rPr>
              <a:t>or</a:t>
            </a:r>
            <a:r>
              <a:rPr sz="1650" b="1" spc="-15" dirty="0">
                <a:latin typeface="Times New Roman"/>
                <a:cs typeface="Times New Roman"/>
              </a:rPr>
              <a:t> </a:t>
            </a:r>
            <a:r>
              <a:rPr sz="1650" b="1" spc="-20" dirty="0">
                <a:latin typeface="Times New Roman"/>
                <a:cs typeface="Times New Roman"/>
              </a:rPr>
              <a:t>node</a:t>
            </a:r>
            <a:endParaRPr sz="1650">
              <a:latin typeface="Times New Roman"/>
              <a:cs typeface="Times New Roman"/>
            </a:endParaRPr>
          </a:p>
          <a:p>
            <a:pPr marL="325120" indent="-193675">
              <a:lnSpc>
                <a:spcPts val="1864"/>
              </a:lnSpc>
              <a:buClr>
                <a:srgbClr val="00B050"/>
              </a:buClr>
              <a:buFont typeface="Segoe UI Symbol"/>
              <a:buChar char="□"/>
              <a:tabLst>
                <a:tab pos="325120" algn="l"/>
              </a:tabLst>
            </a:pPr>
            <a:r>
              <a:rPr sz="1650" dirty="0">
                <a:latin typeface="Times New Roman"/>
                <a:cs typeface="Times New Roman"/>
              </a:rPr>
              <a:t>Press</a:t>
            </a:r>
            <a:r>
              <a:rPr sz="1650" spc="30" dirty="0">
                <a:latin typeface="Times New Roman"/>
                <a:cs typeface="Times New Roman"/>
              </a:rPr>
              <a:t> </a:t>
            </a:r>
            <a:r>
              <a:rPr sz="1650" b="1" dirty="0">
                <a:latin typeface="Times New Roman"/>
                <a:cs typeface="Times New Roman"/>
              </a:rPr>
              <a:t>Esc</a:t>
            </a:r>
            <a:r>
              <a:rPr sz="1650" b="1" spc="3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to</a:t>
            </a:r>
            <a:r>
              <a:rPr sz="1650" spc="30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Times New Roman"/>
                <a:cs typeface="Times New Roman"/>
              </a:rPr>
              <a:t>cancel</a:t>
            </a:r>
            <a:endParaRPr sz="1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8024" y="1499299"/>
            <a:ext cx="7666355" cy="3074670"/>
            <a:chOff x="918024" y="1499299"/>
            <a:chExt cx="7666355" cy="30746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024" y="1499299"/>
              <a:ext cx="4414449" cy="3046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7874" y="3436690"/>
              <a:ext cx="3076277" cy="11371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27974" y="2851924"/>
              <a:ext cx="1443355" cy="733425"/>
            </a:xfrm>
            <a:custGeom>
              <a:avLst/>
              <a:gdLst/>
              <a:ahLst/>
              <a:cxnLst/>
              <a:rect l="l" t="t" r="r" b="b"/>
              <a:pathLst>
                <a:path w="1443354" h="733425">
                  <a:moveTo>
                    <a:pt x="0" y="0"/>
                  </a:moveTo>
                  <a:lnTo>
                    <a:pt x="1442814" y="732802"/>
                  </a:lnTo>
                </a:path>
              </a:pathLst>
            </a:custGeom>
            <a:ln w="76199">
              <a:solidFill>
                <a:srgbClr val="1E4E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13794" y="3472509"/>
              <a:ext cx="365760" cy="269240"/>
            </a:xfrm>
            <a:custGeom>
              <a:avLst/>
              <a:gdLst/>
              <a:ahLst/>
              <a:cxnLst/>
              <a:rect l="l" t="t" r="r" b="b"/>
              <a:pathLst>
                <a:path w="365760" h="269239">
                  <a:moveTo>
                    <a:pt x="365310" y="268810"/>
                  </a:moveTo>
                  <a:lnTo>
                    <a:pt x="0" y="224435"/>
                  </a:lnTo>
                  <a:lnTo>
                    <a:pt x="113989" y="0"/>
                  </a:lnTo>
                  <a:lnTo>
                    <a:pt x="365310" y="268810"/>
                  </a:lnTo>
                  <a:close/>
                </a:path>
              </a:pathLst>
            </a:custGeom>
            <a:solidFill>
              <a:srgbClr val="1E4E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3794" y="3472509"/>
              <a:ext cx="365760" cy="269240"/>
            </a:xfrm>
            <a:custGeom>
              <a:avLst/>
              <a:gdLst/>
              <a:ahLst/>
              <a:cxnLst/>
              <a:rect l="l" t="t" r="r" b="b"/>
              <a:pathLst>
                <a:path w="365760" h="269239">
                  <a:moveTo>
                    <a:pt x="0" y="224435"/>
                  </a:moveTo>
                  <a:lnTo>
                    <a:pt x="365310" y="268810"/>
                  </a:lnTo>
                  <a:lnTo>
                    <a:pt x="113989" y="0"/>
                  </a:lnTo>
                  <a:lnTo>
                    <a:pt x="0" y="224435"/>
                  </a:lnTo>
                  <a:close/>
                </a:path>
              </a:pathLst>
            </a:custGeom>
            <a:ln w="76199">
              <a:solidFill>
                <a:srgbClr val="1E4E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281762" y="4662263"/>
            <a:ext cx="910590" cy="553085"/>
            <a:chOff x="5281762" y="4662263"/>
            <a:chExt cx="910590" cy="553085"/>
          </a:xfrm>
        </p:grpSpPr>
        <p:sp>
          <p:nvSpPr>
            <p:cNvPr id="11" name="object 11"/>
            <p:cNvSpPr/>
            <p:nvPr/>
          </p:nvSpPr>
          <p:spPr>
            <a:xfrm>
              <a:off x="5620074" y="4700363"/>
              <a:ext cx="534035" cy="305435"/>
            </a:xfrm>
            <a:custGeom>
              <a:avLst/>
              <a:gdLst/>
              <a:ahLst/>
              <a:cxnLst/>
              <a:rect l="l" t="t" r="r" b="b"/>
              <a:pathLst>
                <a:path w="534035" h="305435">
                  <a:moveTo>
                    <a:pt x="533943" y="0"/>
                  </a:moveTo>
                  <a:lnTo>
                    <a:pt x="0" y="305229"/>
                  </a:lnTo>
                </a:path>
              </a:pathLst>
            </a:custGeom>
            <a:ln w="76199">
              <a:solidFill>
                <a:srgbClr val="1E4E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19862" y="4896325"/>
              <a:ext cx="363220" cy="281305"/>
            </a:xfrm>
            <a:custGeom>
              <a:avLst/>
              <a:gdLst/>
              <a:ahLst/>
              <a:cxnLst/>
              <a:rect l="l" t="t" r="r" b="b"/>
              <a:pathLst>
                <a:path w="363220" h="281304">
                  <a:moveTo>
                    <a:pt x="0" y="280884"/>
                  </a:moveTo>
                  <a:lnTo>
                    <a:pt x="237748" y="0"/>
                  </a:lnTo>
                  <a:lnTo>
                    <a:pt x="362675" y="218536"/>
                  </a:lnTo>
                  <a:lnTo>
                    <a:pt x="0" y="280884"/>
                  </a:lnTo>
                  <a:close/>
                </a:path>
              </a:pathLst>
            </a:custGeom>
            <a:solidFill>
              <a:srgbClr val="1E4E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19862" y="4896325"/>
              <a:ext cx="363220" cy="281305"/>
            </a:xfrm>
            <a:custGeom>
              <a:avLst/>
              <a:gdLst/>
              <a:ahLst/>
              <a:cxnLst/>
              <a:rect l="l" t="t" r="r" b="b"/>
              <a:pathLst>
                <a:path w="363220" h="281304">
                  <a:moveTo>
                    <a:pt x="237748" y="0"/>
                  </a:moveTo>
                  <a:lnTo>
                    <a:pt x="0" y="280884"/>
                  </a:lnTo>
                  <a:lnTo>
                    <a:pt x="362675" y="218536"/>
                  </a:lnTo>
                  <a:lnTo>
                    <a:pt x="237748" y="0"/>
                  </a:lnTo>
                  <a:close/>
                </a:path>
              </a:pathLst>
            </a:custGeom>
            <a:ln w="76199">
              <a:solidFill>
                <a:srgbClr val="1E4E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381507" y="4640309"/>
            <a:ext cx="2828925" cy="1957705"/>
            <a:chOff x="2381507" y="4640309"/>
            <a:chExt cx="2828925" cy="195770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1507" y="4640309"/>
              <a:ext cx="2828452" cy="19576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438246" y="5674315"/>
              <a:ext cx="1677035" cy="768985"/>
            </a:xfrm>
            <a:custGeom>
              <a:avLst/>
              <a:gdLst/>
              <a:ahLst/>
              <a:cxnLst/>
              <a:rect l="l" t="t" r="r" b="b"/>
              <a:pathLst>
                <a:path w="1677035" h="768985">
                  <a:moveTo>
                    <a:pt x="0" y="0"/>
                  </a:moveTo>
                  <a:lnTo>
                    <a:pt x="1676619" y="0"/>
                  </a:lnTo>
                  <a:lnTo>
                    <a:pt x="1676619" y="768848"/>
                  </a:lnTo>
                  <a:lnTo>
                    <a:pt x="0" y="76884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7082" y="749644"/>
            <a:ext cx="5214620" cy="5255895"/>
            <a:chOff x="1977082" y="749644"/>
            <a:chExt cx="5214620" cy="5255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5943" y="1028542"/>
              <a:ext cx="4852114" cy="48521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77082" y="749644"/>
              <a:ext cx="5214620" cy="5255895"/>
            </a:xfrm>
            <a:custGeom>
              <a:avLst/>
              <a:gdLst/>
              <a:ahLst/>
              <a:cxnLst/>
              <a:rect l="l" t="t" r="r" b="b"/>
              <a:pathLst>
                <a:path w="5214620" h="5255895">
                  <a:moveTo>
                    <a:pt x="5214550" y="5255740"/>
                  </a:moveTo>
                  <a:lnTo>
                    <a:pt x="0" y="5255740"/>
                  </a:lnTo>
                  <a:lnTo>
                    <a:pt x="0" y="0"/>
                  </a:lnTo>
                  <a:lnTo>
                    <a:pt x="5214550" y="0"/>
                  </a:lnTo>
                  <a:lnTo>
                    <a:pt x="5214550" y="5255740"/>
                  </a:lnTo>
                  <a:close/>
                </a:path>
              </a:pathLst>
            </a:custGeom>
            <a:solidFill>
              <a:srgbClr val="FFFFFF">
                <a:alpha val="7725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46100" y="1239862"/>
            <a:ext cx="8064500" cy="120650"/>
          </a:xfrm>
          <a:custGeom>
            <a:avLst/>
            <a:gdLst/>
            <a:ahLst/>
            <a:cxnLst/>
            <a:rect l="l" t="t" r="r" b="b"/>
            <a:pathLst>
              <a:path w="8064500" h="120650">
                <a:moveTo>
                  <a:pt x="8064499" y="120603"/>
                </a:moveTo>
                <a:lnTo>
                  <a:pt x="0" y="120603"/>
                </a:lnTo>
                <a:lnTo>
                  <a:pt x="0" y="0"/>
                </a:lnTo>
                <a:lnTo>
                  <a:pt x="8064499" y="0"/>
                </a:lnTo>
                <a:lnTo>
                  <a:pt x="8064499" y="120603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845" y="6381376"/>
            <a:ext cx="309229" cy="3150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7838" y="6145877"/>
            <a:ext cx="1013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Arial MT"/>
                <a:cs typeface="Arial MT"/>
              </a:rPr>
              <a:t>Mixed-</a:t>
            </a:r>
            <a:r>
              <a:rPr sz="2000" spc="-25" dirty="0">
                <a:latin typeface="Arial MT"/>
                <a:cs typeface="Arial MT"/>
              </a:rPr>
              <a:t>Si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74030" y="6621326"/>
            <a:ext cx="4090035" cy="93345"/>
            <a:chOff x="974030" y="6621326"/>
            <a:chExt cx="4090035" cy="933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031" y="6642537"/>
              <a:ext cx="4089747" cy="457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4026" y="6642544"/>
              <a:ext cx="221615" cy="45720"/>
            </a:xfrm>
            <a:custGeom>
              <a:avLst/>
              <a:gdLst/>
              <a:ahLst/>
              <a:cxnLst/>
              <a:rect l="l" t="t" r="r" b="b"/>
              <a:pathLst>
                <a:path w="221615" h="45720">
                  <a:moveTo>
                    <a:pt x="221348" y="0"/>
                  </a:moveTo>
                  <a:lnTo>
                    <a:pt x="45720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221348" y="45720"/>
                  </a:lnTo>
                  <a:lnTo>
                    <a:pt x="22134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7464" y="6627676"/>
              <a:ext cx="132080" cy="80645"/>
            </a:xfrm>
            <a:custGeom>
              <a:avLst/>
              <a:gdLst/>
              <a:ahLst/>
              <a:cxnLst/>
              <a:rect l="l" t="t" r="r" b="b"/>
              <a:pathLst>
                <a:path w="132080" h="80645">
                  <a:moveTo>
                    <a:pt x="0" y="10749"/>
                  </a:moveTo>
                  <a:lnTo>
                    <a:pt x="0" y="79528"/>
                  </a:lnTo>
                </a:path>
                <a:path w="132080" h="80645">
                  <a:moveTo>
                    <a:pt x="41342" y="11528"/>
                  </a:moveTo>
                  <a:lnTo>
                    <a:pt x="41342" y="80306"/>
                  </a:lnTo>
                </a:path>
                <a:path w="132080" h="80645">
                  <a:moveTo>
                    <a:pt x="131838" y="0"/>
                  </a:moveTo>
                  <a:lnTo>
                    <a:pt x="131838" y="68778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Submit</a:t>
            </a:r>
            <a:r>
              <a:rPr spc="-90" dirty="0"/>
              <a:t> </a:t>
            </a:r>
            <a:r>
              <a:rPr dirty="0"/>
              <a:t>the</a:t>
            </a:r>
            <a:r>
              <a:rPr spc="-85" dirty="0"/>
              <a:t> </a:t>
            </a:r>
            <a:r>
              <a:rPr spc="-10" dirty="0"/>
              <a:t>Simulation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60192" y="1391998"/>
            <a:ext cx="5535930" cy="104775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76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Execute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simulation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job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Run</a:t>
            </a:r>
            <a:endParaRPr sz="28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66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spc="-20" dirty="0">
                <a:latin typeface="Times New Roman"/>
                <a:cs typeface="Times New Roman"/>
              </a:rPr>
              <a:t>Tools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→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Results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Brower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11680" y="2430393"/>
            <a:ext cx="5467985" cy="4020185"/>
            <a:chOff x="2011680" y="2430393"/>
            <a:chExt cx="5467985" cy="402018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1680" y="2430393"/>
              <a:ext cx="5467477" cy="40197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39520" y="3724189"/>
              <a:ext cx="2014855" cy="668655"/>
            </a:xfrm>
            <a:custGeom>
              <a:avLst/>
              <a:gdLst/>
              <a:ahLst/>
              <a:cxnLst/>
              <a:rect l="l" t="t" r="r" b="b"/>
              <a:pathLst>
                <a:path w="2014854" h="668654">
                  <a:moveTo>
                    <a:pt x="0" y="0"/>
                  </a:moveTo>
                  <a:lnTo>
                    <a:pt x="1551472" y="0"/>
                  </a:lnTo>
                  <a:lnTo>
                    <a:pt x="1551472" y="164547"/>
                  </a:lnTo>
                  <a:lnTo>
                    <a:pt x="0" y="164547"/>
                  </a:lnTo>
                  <a:lnTo>
                    <a:pt x="0" y="0"/>
                  </a:lnTo>
                  <a:close/>
                </a:path>
                <a:path w="2014854" h="668654">
                  <a:moveTo>
                    <a:pt x="1693554" y="421843"/>
                  </a:moveTo>
                  <a:lnTo>
                    <a:pt x="2014236" y="421843"/>
                  </a:lnTo>
                  <a:lnTo>
                    <a:pt x="2014236" y="668648"/>
                  </a:lnTo>
                  <a:lnTo>
                    <a:pt x="1693554" y="668648"/>
                  </a:lnTo>
                  <a:lnTo>
                    <a:pt x="1693554" y="421843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95048" y="3626006"/>
            <a:ext cx="19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2.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48167" y="6182638"/>
            <a:ext cx="252666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dirty="0">
                <a:latin typeface="Arial MT"/>
                <a:cs typeface="Arial MT"/>
              </a:rPr>
              <a:t>gnal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Electronic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Design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7838" y="6474738"/>
            <a:ext cx="1873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Lab.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06533" y="4080180"/>
            <a:ext cx="19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1.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7082" y="749644"/>
            <a:ext cx="5214620" cy="5255895"/>
            <a:chOff x="1977082" y="749644"/>
            <a:chExt cx="5214620" cy="5255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5943" y="1028542"/>
              <a:ext cx="4852114" cy="48521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77082" y="749644"/>
              <a:ext cx="5214620" cy="5255895"/>
            </a:xfrm>
            <a:custGeom>
              <a:avLst/>
              <a:gdLst/>
              <a:ahLst/>
              <a:cxnLst/>
              <a:rect l="l" t="t" r="r" b="b"/>
              <a:pathLst>
                <a:path w="5214620" h="5255895">
                  <a:moveTo>
                    <a:pt x="5214550" y="5255740"/>
                  </a:moveTo>
                  <a:lnTo>
                    <a:pt x="0" y="5255740"/>
                  </a:lnTo>
                  <a:lnTo>
                    <a:pt x="0" y="0"/>
                  </a:lnTo>
                  <a:lnTo>
                    <a:pt x="5214550" y="0"/>
                  </a:lnTo>
                  <a:lnTo>
                    <a:pt x="5214550" y="5255740"/>
                  </a:lnTo>
                  <a:close/>
                </a:path>
              </a:pathLst>
            </a:custGeom>
            <a:solidFill>
              <a:srgbClr val="FFFFFF">
                <a:alpha val="7725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46100" y="1239862"/>
            <a:ext cx="8064500" cy="120650"/>
          </a:xfrm>
          <a:custGeom>
            <a:avLst/>
            <a:gdLst/>
            <a:ahLst/>
            <a:cxnLst/>
            <a:rect l="l" t="t" r="r" b="b"/>
            <a:pathLst>
              <a:path w="8064500" h="120650">
                <a:moveTo>
                  <a:pt x="8064499" y="120603"/>
                </a:moveTo>
                <a:lnTo>
                  <a:pt x="0" y="120603"/>
                </a:lnTo>
                <a:lnTo>
                  <a:pt x="0" y="0"/>
                </a:lnTo>
                <a:lnTo>
                  <a:pt x="8064499" y="0"/>
                </a:lnTo>
                <a:lnTo>
                  <a:pt x="8064499" y="120603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845" y="6381376"/>
            <a:ext cx="309229" cy="3150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7838" y="6145877"/>
            <a:ext cx="3539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Arial MT"/>
                <a:cs typeface="Arial MT"/>
              </a:rPr>
              <a:t>Mixed-</a:t>
            </a:r>
            <a:r>
              <a:rPr sz="2000" dirty="0">
                <a:latin typeface="Arial MT"/>
                <a:cs typeface="Arial MT"/>
              </a:rPr>
              <a:t>Signal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Electronic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Design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74030" y="6627676"/>
            <a:ext cx="4090035" cy="80645"/>
            <a:chOff x="974030" y="6627676"/>
            <a:chExt cx="4090035" cy="806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031" y="6642537"/>
              <a:ext cx="4089747" cy="457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4026" y="6642544"/>
              <a:ext cx="221615" cy="45720"/>
            </a:xfrm>
            <a:custGeom>
              <a:avLst/>
              <a:gdLst/>
              <a:ahLst/>
              <a:cxnLst/>
              <a:rect l="l" t="t" r="r" b="b"/>
              <a:pathLst>
                <a:path w="221615" h="45720">
                  <a:moveTo>
                    <a:pt x="221348" y="0"/>
                  </a:moveTo>
                  <a:lnTo>
                    <a:pt x="45720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221348" y="45720"/>
                  </a:lnTo>
                  <a:lnTo>
                    <a:pt x="22134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7464" y="6627676"/>
              <a:ext cx="132080" cy="80645"/>
            </a:xfrm>
            <a:custGeom>
              <a:avLst/>
              <a:gdLst/>
              <a:ahLst/>
              <a:cxnLst/>
              <a:rect l="l" t="t" r="r" b="b"/>
              <a:pathLst>
                <a:path w="132080" h="80645">
                  <a:moveTo>
                    <a:pt x="0" y="10749"/>
                  </a:moveTo>
                  <a:lnTo>
                    <a:pt x="0" y="79528"/>
                  </a:lnTo>
                </a:path>
                <a:path w="132080" h="80645">
                  <a:moveTo>
                    <a:pt x="41342" y="11528"/>
                  </a:moveTo>
                  <a:lnTo>
                    <a:pt x="41342" y="80306"/>
                  </a:lnTo>
                </a:path>
                <a:path w="132080" h="80645">
                  <a:moveTo>
                    <a:pt x="131838" y="0"/>
                  </a:moveTo>
                  <a:lnTo>
                    <a:pt x="131838" y="68778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47838" y="6474738"/>
            <a:ext cx="1873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Lab.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20675" algn="l"/>
              </a:tabLst>
            </a:pPr>
            <a:r>
              <a:rPr dirty="0"/>
              <a:t>Introduction to</a:t>
            </a:r>
            <a:r>
              <a:rPr spc="-155" dirty="0"/>
              <a:t> </a:t>
            </a:r>
            <a:r>
              <a:rPr spc="-25" dirty="0"/>
              <a:t>AMS</a:t>
            </a:r>
          </a:p>
          <a:p>
            <a:pPr marL="320675" indent="-307975">
              <a:lnSpc>
                <a:spcPct val="100000"/>
              </a:lnSpc>
              <a:spcBef>
                <a:spcPts val="66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dirty="0">
                <a:solidFill>
                  <a:srgbClr val="000000"/>
                </a:solidFill>
              </a:rPr>
              <a:t>AMS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Simulation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Setup</a:t>
            </a:r>
          </a:p>
          <a:p>
            <a:pPr marL="643255" lvl="1" indent="-18161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Analog</a:t>
            </a:r>
            <a:r>
              <a:rPr sz="240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r>
              <a:rPr sz="240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400" spc="-3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A</a:t>
            </a:r>
            <a:r>
              <a:rPr sz="24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10"/>
              </a:spcBef>
              <a:buClr>
                <a:srgbClr val="FF0000"/>
              </a:buClr>
              <a:buFont typeface="Arial MT"/>
              <a:buChar char="•"/>
              <a:tabLst>
                <a:tab pos="643255" algn="l"/>
              </a:tabLst>
            </a:pPr>
            <a:r>
              <a:rPr sz="2400" spc="-10" dirty="0">
                <a:latin typeface="Times New Roman"/>
                <a:cs typeface="Times New Roman"/>
              </a:rPr>
              <a:t>Mixed-</a:t>
            </a:r>
            <a:r>
              <a:rPr sz="2400" dirty="0">
                <a:latin typeface="Times New Roman"/>
                <a:cs typeface="Times New Roman"/>
              </a:rPr>
              <a:t>Signal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Behavioral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Model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Simulation</a:t>
            </a:r>
            <a:endParaRPr sz="24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01090" algn="l"/>
              </a:tabLst>
            </a:pP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Lab1:</a:t>
            </a:r>
            <a:r>
              <a:rPr sz="20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Analog Model Simulation with</a:t>
            </a:r>
            <a:r>
              <a:rPr sz="2000" spc="-10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Lab2: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Mixed-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Signal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r>
              <a:rPr sz="2000" spc="-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000" spc="-114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Clr>
                <a:srgbClr val="ED7D31"/>
              </a:buClr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Lab3: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4-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bit</a:t>
            </a:r>
            <a:r>
              <a:rPr sz="2000" spc="-1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ADC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000" spc="-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7082" y="749644"/>
            <a:ext cx="5214620" cy="5255895"/>
            <a:chOff x="1977082" y="749644"/>
            <a:chExt cx="5214620" cy="5255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5943" y="1028542"/>
              <a:ext cx="4852114" cy="48521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77082" y="749644"/>
              <a:ext cx="5214620" cy="5255895"/>
            </a:xfrm>
            <a:custGeom>
              <a:avLst/>
              <a:gdLst/>
              <a:ahLst/>
              <a:cxnLst/>
              <a:rect l="l" t="t" r="r" b="b"/>
              <a:pathLst>
                <a:path w="5214620" h="5255895">
                  <a:moveTo>
                    <a:pt x="5214550" y="5255740"/>
                  </a:moveTo>
                  <a:lnTo>
                    <a:pt x="0" y="5255740"/>
                  </a:lnTo>
                  <a:lnTo>
                    <a:pt x="0" y="0"/>
                  </a:lnTo>
                  <a:lnTo>
                    <a:pt x="5214550" y="0"/>
                  </a:lnTo>
                  <a:lnTo>
                    <a:pt x="5214550" y="5255740"/>
                  </a:lnTo>
                  <a:close/>
                </a:path>
              </a:pathLst>
            </a:custGeom>
            <a:solidFill>
              <a:srgbClr val="FFFFFF">
                <a:alpha val="7725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46100" y="1239862"/>
            <a:ext cx="8064500" cy="120650"/>
          </a:xfrm>
          <a:custGeom>
            <a:avLst/>
            <a:gdLst/>
            <a:ahLst/>
            <a:cxnLst/>
            <a:rect l="l" t="t" r="r" b="b"/>
            <a:pathLst>
              <a:path w="8064500" h="120650">
                <a:moveTo>
                  <a:pt x="8064499" y="120603"/>
                </a:moveTo>
                <a:lnTo>
                  <a:pt x="0" y="120603"/>
                </a:lnTo>
                <a:lnTo>
                  <a:pt x="0" y="0"/>
                </a:lnTo>
                <a:lnTo>
                  <a:pt x="8064499" y="0"/>
                </a:lnTo>
                <a:lnTo>
                  <a:pt x="8064499" y="120603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845" y="6381376"/>
            <a:ext cx="309229" cy="3150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0538" y="6182638"/>
            <a:ext cx="351409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spc="-15" dirty="0">
                <a:latin typeface="Arial MT"/>
                <a:cs typeface="Arial MT"/>
              </a:rPr>
              <a:t>Mixed-</a:t>
            </a:r>
            <a:r>
              <a:rPr sz="2000" dirty="0">
                <a:latin typeface="Arial MT"/>
                <a:cs typeface="Arial MT"/>
              </a:rPr>
              <a:t>Signal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Electronic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Design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74030" y="6621326"/>
            <a:ext cx="4090035" cy="93345"/>
            <a:chOff x="974030" y="6621326"/>
            <a:chExt cx="4090035" cy="933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031" y="6642537"/>
              <a:ext cx="4089747" cy="457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4026" y="6642544"/>
              <a:ext cx="221615" cy="45720"/>
            </a:xfrm>
            <a:custGeom>
              <a:avLst/>
              <a:gdLst/>
              <a:ahLst/>
              <a:cxnLst/>
              <a:rect l="l" t="t" r="r" b="b"/>
              <a:pathLst>
                <a:path w="221615" h="45720">
                  <a:moveTo>
                    <a:pt x="221348" y="0"/>
                  </a:moveTo>
                  <a:lnTo>
                    <a:pt x="45720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221348" y="45720"/>
                  </a:lnTo>
                  <a:lnTo>
                    <a:pt x="22134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7464" y="6627676"/>
              <a:ext cx="132080" cy="80645"/>
            </a:xfrm>
            <a:custGeom>
              <a:avLst/>
              <a:gdLst/>
              <a:ahLst/>
              <a:cxnLst/>
              <a:rect l="l" t="t" r="r" b="b"/>
              <a:pathLst>
                <a:path w="132080" h="80645">
                  <a:moveTo>
                    <a:pt x="0" y="10749"/>
                  </a:moveTo>
                  <a:lnTo>
                    <a:pt x="0" y="79528"/>
                  </a:lnTo>
                </a:path>
                <a:path w="132080" h="80645">
                  <a:moveTo>
                    <a:pt x="41342" y="11528"/>
                  </a:moveTo>
                  <a:lnTo>
                    <a:pt x="41342" y="80306"/>
                  </a:lnTo>
                </a:path>
                <a:path w="132080" h="80645">
                  <a:moveTo>
                    <a:pt x="131838" y="0"/>
                  </a:moveTo>
                  <a:lnTo>
                    <a:pt x="131838" y="68778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4544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82645" algn="l"/>
              </a:tabLst>
            </a:pPr>
            <a:r>
              <a:rPr dirty="0"/>
              <a:t>Create</a:t>
            </a:r>
            <a:r>
              <a:rPr spc="-110" dirty="0"/>
              <a:t> </a:t>
            </a:r>
            <a:r>
              <a:rPr spc="-10" dirty="0"/>
              <a:t>Verilog</a:t>
            </a:r>
            <a:r>
              <a:rPr dirty="0"/>
              <a:t>	</a:t>
            </a:r>
            <a:r>
              <a:rPr spc="-10" dirty="0"/>
              <a:t>Cells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4979" y="1444423"/>
            <a:ext cx="3068320" cy="11664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5915" indent="-323215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Create</a:t>
            </a:r>
            <a:r>
              <a:rPr sz="2000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library</a:t>
            </a:r>
            <a:endParaRPr sz="2000">
              <a:latin typeface="Times New Roman"/>
              <a:cs typeface="Times New Roman"/>
            </a:endParaRPr>
          </a:p>
          <a:p>
            <a:pPr marL="335915" indent="-323215">
              <a:lnSpc>
                <a:spcPts val="2305"/>
              </a:lnSpc>
              <a:spcBef>
                <a:spcPts val="360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Create</a:t>
            </a:r>
            <a:r>
              <a:rPr sz="2000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cell</a:t>
            </a:r>
            <a:r>
              <a:rPr sz="2000" spc="-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view</a:t>
            </a:r>
            <a:r>
              <a:rPr sz="2000" spc="-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&amp;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symbol</a:t>
            </a:r>
            <a:endParaRPr sz="20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730"/>
              </a:lnSpc>
              <a:buFont typeface="Arial MT"/>
              <a:buChar char="•"/>
              <a:tabLst>
                <a:tab pos="661035" algn="l"/>
              </a:tabLst>
            </a:pPr>
            <a:r>
              <a:rPr sz="1600" spc="-40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1600" spc="-20" dirty="0">
                <a:solidFill>
                  <a:srgbClr val="BEBEBE"/>
                </a:solidFill>
                <a:latin typeface="Times New Roman"/>
                <a:cs typeface="Times New Roman"/>
              </a:rPr>
              <a:t>A </a:t>
            </a: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  <a:p>
            <a:pPr marL="661035" lvl="1" indent="-199390">
              <a:lnSpc>
                <a:spcPts val="1825"/>
              </a:lnSpc>
              <a:buClr>
                <a:srgbClr val="FF0000"/>
              </a:buClr>
              <a:buFont typeface="Arial MT"/>
              <a:buChar char="•"/>
              <a:tabLst>
                <a:tab pos="661035" algn="l"/>
              </a:tabLst>
            </a:pPr>
            <a:r>
              <a:rPr sz="1600" spc="-25" dirty="0">
                <a:latin typeface="Times New Roman"/>
                <a:cs typeface="Times New Roman"/>
              </a:rPr>
              <a:t>Verilog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models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4547" y="2560804"/>
            <a:ext cx="10687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 indent="-19939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12090" algn="l"/>
              </a:tabLst>
            </a:pP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Schematic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4979" y="2744334"/>
            <a:ext cx="1244600" cy="6553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61035" indent="-19939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661035" algn="l"/>
              </a:tabLst>
            </a:pPr>
            <a:r>
              <a:rPr sz="1600" spc="-10" dirty="0">
                <a:solidFill>
                  <a:srgbClr val="BEBEBE"/>
                </a:solidFill>
                <a:latin typeface="Times New Roman"/>
                <a:cs typeface="Times New Roman"/>
              </a:rPr>
              <a:t>Config</a:t>
            </a:r>
            <a:endParaRPr sz="1600">
              <a:latin typeface="Times New Roman"/>
              <a:cs typeface="Times New Roman"/>
            </a:endParaRPr>
          </a:p>
          <a:p>
            <a:pPr marL="335915" indent="-323215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35915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Set</a:t>
            </a:r>
            <a:r>
              <a:rPr sz="20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ADE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3845" y="1176577"/>
            <a:ext cx="8427720" cy="5681980"/>
            <a:chOff x="633845" y="1176577"/>
            <a:chExt cx="8427720" cy="568198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5765" y="1176577"/>
              <a:ext cx="3275452" cy="56814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9083" y="1369894"/>
              <a:ext cx="2691252" cy="51195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845" y="3446252"/>
              <a:ext cx="4746838" cy="294640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22931" y="2807204"/>
              <a:ext cx="467359" cy="353060"/>
            </a:xfrm>
            <a:custGeom>
              <a:avLst/>
              <a:gdLst/>
              <a:ahLst/>
              <a:cxnLst/>
              <a:rect l="l" t="t" r="r" b="b"/>
              <a:pathLst>
                <a:path w="467360" h="353060">
                  <a:moveTo>
                    <a:pt x="466873" y="0"/>
                  </a:moveTo>
                  <a:lnTo>
                    <a:pt x="0" y="352864"/>
                  </a:lnTo>
                </a:path>
              </a:pathLst>
            </a:custGeom>
            <a:ln w="76199">
              <a:solidFill>
                <a:srgbClr val="3C8C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47059" y="3059660"/>
              <a:ext cx="351790" cy="309245"/>
            </a:xfrm>
            <a:custGeom>
              <a:avLst/>
              <a:gdLst/>
              <a:ahLst/>
              <a:cxnLst/>
              <a:rect l="l" t="t" r="r" b="b"/>
              <a:pathLst>
                <a:path w="351789" h="309245">
                  <a:moveTo>
                    <a:pt x="0" y="308914"/>
                  </a:moveTo>
                  <a:lnTo>
                    <a:pt x="199982" y="0"/>
                  </a:lnTo>
                  <a:lnTo>
                    <a:pt x="351761" y="200818"/>
                  </a:lnTo>
                  <a:lnTo>
                    <a:pt x="0" y="308914"/>
                  </a:lnTo>
                  <a:close/>
                </a:path>
              </a:pathLst>
            </a:custGeom>
            <a:solidFill>
              <a:srgbClr val="3C8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47059" y="3059660"/>
              <a:ext cx="351790" cy="309245"/>
            </a:xfrm>
            <a:custGeom>
              <a:avLst/>
              <a:gdLst/>
              <a:ahLst/>
              <a:cxnLst/>
              <a:rect l="l" t="t" r="r" b="b"/>
              <a:pathLst>
                <a:path w="351789" h="309245">
                  <a:moveTo>
                    <a:pt x="199982" y="0"/>
                  </a:moveTo>
                  <a:lnTo>
                    <a:pt x="0" y="308914"/>
                  </a:lnTo>
                  <a:lnTo>
                    <a:pt x="351761" y="200818"/>
                  </a:lnTo>
                  <a:lnTo>
                    <a:pt x="199982" y="0"/>
                  </a:lnTo>
                  <a:close/>
                </a:path>
              </a:pathLst>
            </a:custGeom>
            <a:ln w="76199">
              <a:solidFill>
                <a:srgbClr val="3C8C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3050" y="4856887"/>
              <a:ext cx="3171857" cy="18889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73518" y="5107354"/>
              <a:ext cx="2473356" cy="11904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44942" y="5078779"/>
              <a:ext cx="2531110" cy="1247775"/>
            </a:xfrm>
            <a:custGeom>
              <a:avLst/>
              <a:gdLst/>
              <a:ahLst/>
              <a:cxnLst/>
              <a:rect l="l" t="t" r="r" b="b"/>
              <a:pathLst>
                <a:path w="2531109" h="1247775">
                  <a:moveTo>
                    <a:pt x="0" y="0"/>
                  </a:moveTo>
                  <a:lnTo>
                    <a:pt x="2530506" y="0"/>
                  </a:lnTo>
                  <a:lnTo>
                    <a:pt x="2530506" y="1247605"/>
                  </a:lnTo>
                  <a:lnTo>
                    <a:pt x="0" y="1247605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3C8C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85501" y="3940352"/>
              <a:ext cx="250190" cy="639445"/>
            </a:xfrm>
            <a:custGeom>
              <a:avLst/>
              <a:gdLst/>
              <a:ahLst/>
              <a:cxnLst/>
              <a:rect l="l" t="t" r="r" b="b"/>
              <a:pathLst>
                <a:path w="250189" h="639445">
                  <a:moveTo>
                    <a:pt x="0" y="0"/>
                  </a:moveTo>
                  <a:lnTo>
                    <a:pt x="249585" y="638877"/>
                  </a:lnTo>
                </a:path>
              </a:pathLst>
            </a:custGeom>
            <a:ln w="76199">
              <a:solidFill>
                <a:srgbClr val="3C8C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17853" y="4533430"/>
              <a:ext cx="243204" cy="368300"/>
            </a:xfrm>
            <a:custGeom>
              <a:avLst/>
              <a:gdLst/>
              <a:ahLst/>
              <a:cxnLst/>
              <a:rect l="l" t="t" r="r" b="b"/>
              <a:pathLst>
                <a:path w="243204" h="368300">
                  <a:moveTo>
                    <a:pt x="243064" y="367895"/>
                  </a:moveTo>
                  <a:lnTo>
                    <a:pt x="0" y="91597"/>
                  </a:lnTo>
                  <a:lnTo>
                    <a:pt x="234467" y="0"/>
                  </a:lnTo>
                  <a:lnTo>
                    <a:pt x="243064" y="367895"/>
                  </a:lnTo>
                  <a:close/>
                </a:path>
              </a:pathLst>
            </a:custGeom>
            <a:solidFill>
              <a:srgbClr val="3C8C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17853" y="4533430"/>
              <a:ext cx="243204" cy="368300"/>
            </a:xfrm>
            <a:custGeom>
              <a:avLst/>
              <a:gdLst/>
              <a:ahLst/>
              <a:cxnLst/>
              <a:rect l="l" t="t" r="r" b="b"/>
              <a:pathLst>
                <a:path w="243204" h="368300">
                  <a:moveTo>
                    <a:pt x="0" y="91597"/>
                  </a:moveTo>
                  <a:lnTo>
                    <a:pt x="243064" y="367895"/>
                  </a:lnTo>
                  <a:lnTo>
                    <a:pt x="234467" y="0"/>
                  </a:lnTo>
                  <a:lnTo>
                    <a:pt x="0" y="91597"/>
                  </a:lnTo>
                  <a:close/>
                </a:path>
              </a:pathLst>
            </a:custGeom>
            <a:ln w="76199">
              <a:solidFill>
                <a:srgbClr val="3C8C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24541" y="1992659"/>
              <a:ext cx="4907915" cy="2342515"/>
            </a:xfrm>
            <a:custGeom>
              <a:avLst/>
              <a:gdLst/>
              <a:ahLst/>
              <a:cxnLst/>
              <a:rect l="l" t="t" r="r" b="b"/>
              <a:pathLst>
                <a:path w="4907915" h="2342515">
                  <a:moveTo>
                    <a:pt x="0" y="2218854"/>
                  </a:moveTo>
                  <a:lnTo>
                    <a:pt x="674795" y="2218854"/>
                  </a:lnTo>
                  <a:lnTo>
                    <a:pt x="674795" y="2342267"/>
                  </a:lnTo>
                  <a:lnTo>
                    <a:pt x="0" y="2342267"/>
                  </a:lnTo>
                  <a:lnTo>
                    <a:pt x="0" y="2218854"/>
                  </a:lnTo>
                  <a:close/>
                </a:path>
                <a:path w="4907915" h="2342515">
                  <a:moveTo>
                    <a:pt x="4092892" y="0"/>
                  </a:moveTo>
                  <a:lnTo>
                    <a:pt x="4907442" y="0"/>
                  </a:lnTo>
                  <a:lnTo>
                    <a:pt x="4907442" y="217495"/>
                  </a:lnTo>
                  <a:lnTo>
                    <a:pt x="4092892" y="217495"/>
                  </a:lnTo>
                  <a:lnTo>
                    <a:pt x="4092892" y="0"/>
                  </a:lnTo>
                  <a:close/>
                </a:path>
                <a:path w="4907915" h="2342515">
                  <a:moveTo>
                    <a:pt x="4092892" y="397071"/>
                  </a:moveTo>
                  <a:lnTo>
                    <a:pt x="4907442" y="397071"/>
                  </a:lnTo>
                  <a:lnTo>
                    <a:pt x="4907442" y="614567"/>
                  </a:lnTo>
                  <a:lnTo>
                    <a:pt x="4092892" y="614567"/>
                  </a:lnTo>
                  <a:lnTo>
                    <a:pt x="4092892" y="397071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24122" y="2101407"/>
              <a:ext cx="3225165" cy="1769745"/>
            </a:xfrm>
            <a:custGeom>
              <a:avLst/>
              <a:gdLst/>
              <a:ahLst/>
              <a:cxnLst/>
              <a:rect l="l" t="t" r="r" b="b"/>
              <a:pathLst>
                <a:path w="3225165" h="1769745">
                  <a:moveTo>
                    <a:pt x="3225085" y="0"/>
                  </a:moveTo>
                  <a:lnTo>
                    <a:pt x="0" y="1769330"/>
                  </a:lnTo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96740" y="3787978"/>
              <a:ext cx="273050" cy="207645"/>
            </a:xfrm>
            <a:custGeom>
              <a:avLst/>
              <a:gdLst/>
              <a:ahLst/>
              <a:cxnLst/>
              <a:rect l="l" t="t" r="r" b="b"/>
              <a:pathLst>
                <a:path w="273050" h="207645">
                  <a:moveTo>
                    <a:pt x="0" y="207504"/>
                  </a:moveTo>
                  <a:lnTo>
                    <a:pt x="181978" y="0"/>
                  </a:lnTo>
                  <a:lnTo>
                    <a:pt x="272785" y="165519"/>
                  </a:lnTo>
                  <a:lnTo>
                    <a:pt x="0" y="2075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96740" y="3787978"/>
              <a:ext cx="273050" cy="207645"/>
            </a:xfrm>
            <a:custGeom>
              <a:avLst/>
              <a:gdLst/>
              <a:ahLst/>
              <a:cxnLst/>
              <a:rect l="l" t="t" r="r" b="b"/>
              <a:pathLst>
                <a:path w="273050" h="207645">
                  <a:moveTo>
                    <a:pt x="181978" y="0"/>
                  </a:moveTo>
                  <a:lnTo>
                    <a:pt x="0" y="207504"/>
                  </a:lnTo>
                  <a:lnTo>
                    <a:pt x="272785" y="165519"/>
                  </a:lnTo>
                  <a:lnTo>
                    <a:pt x="181978" y="0"/>
                  </a:lnTo>
                  <a:close/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80499" y="2681631"/>
            <a:ext cx="1684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cell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name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must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be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same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7838" y="6474738"/>
            <a:ext cx="1873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Lab.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7082" y="749644"/>
            <a:ext cx="5214620" cy="5255895"/>
            <a:chOff x="1977082" y="749644"/>
            <a:chExt cx="5214620" cy="5255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5943" y="1028542"/>
              <a:ext cx="4852114" cy="48521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77082" y="749644"/>
              <a:ext cx="5214620" cy="5255895"/>
            </a:xfrm>
            <a:custGeom>
              <a:avLst/>
              <a:gdLst/>
              <a:ahLst/>
              <a:cxnLst/>
              <a:rect l="l" t="t" r="r" b="b"/>
              <a:pathLst>
                <a:path w="5214620" h="5255895">
                  <a:moveTo>
                    <a:pt x="5214550" y="5255740"/>
                  </a:moveTo>
                  <a:lnTo>
                    <a:pt x="0" y="5255740"/>
                  </a:lnTo>
                  <a:lnTo>
                    <a:pt x="0" y="0"/>
                  </a:lnTo>
                  <a:lnTo>
                    <a:pt x="5214550" y="0"/>
                  </a:lnTo>
                  <a:lnTo>
                    <a:pt x="5214550" y="5255740"/>
                  </a:lnTo>
                  <a:close/>
                </a:path>
              </a:pathLst>
            </a:custGeom>
            <a:solidFill>
              <a:srgbClr val="FFFFFF">
                <a:alpha val="7725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46100" y="1239862"/>
            <a:ext cx="8064500" cy="120650"/>
          </a:xfrm>
          <a:custGeom>
            <a:avLst/>
            <a:gdLst/>
            <a:ahLst/>
            <a:cxnLst/>
            <a:rect l="l" t="t" r="r" b="b"/>
            <a:pathLst>
              <a:path w="8064500" h="120650">
                <a:moveTo>
                  <a:pt x="8064499" y="120603"/>
                </a:moveTo>
                <a:lnTo>
                  <a:pt x="0" y="120603"/>
                </a:lnTo>
                <a:lnTo>
                  <a:pt x="0" y="0"/>
                </a:lnTo>
                <a:lnTo>
                  <a:pt x="8064499" y="0"/>
                </a:lnTo>
                <a:lnTo>
                  <a:pt x="8064499" y="120603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845" y="6381376"/>
            <a:ext cx="309229" cy="3150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7838" y="6145877"/>
            <a:ext cx="3539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Arial MT"/>
                <a:cs typeface="Arial MT"/>
              </a:rPr>
              <a:t>Mixed-</a:t>
            </a:r>
            <a:r>
              <a:rPr sz="2000" dirty="0">
                <a:latin typeface="Arial MT"/>
                <a:cs typeface="Arial MT"/>
              </a:rPr>
              <a:t>Signal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Electronic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Design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74030" y="2252406"/>
            <a:ext cx="4090035" cy="4462145"/>
            <a:chOff x="974030" y="2252406"/>
            <a:chExt cx="4090035" cy="44621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031" y="6642536"/>
              <a:ext cx="4089747" cy="457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4026" y="6642544"/>
              <a:ext cx="221615" cy="45720"/>
            </a:xfrm>
            <a:custGeom>
              <a:avLst/>
              <a:gdLst/>
              <a:ahLst/>
              <a:cxnLst/>
              <a:rect l="l" t="t" r="r" b="b"/>
              <a:pathLst>
                <a:path w="221615" h="45720">
                  <a:moveTo>
                    <a:pt x="221348" y="0"/>
                  </a:moveTo>
                  <a:lnTo>
                    <a:pt x="45720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221348" y="45720"/>
                  </a:lnTo>
                  <a:lnTo>
                    <a:pt x="22134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7464" y="6627675"/>
              <a:ext cx="132080" cy="80645"/>
            </a:xfrm>
            <a:custGeom>
              <a:avLst/>
              <a:gdLst/>
              <a:ahLst/>
              <a:cxnLst/>
              <a:rect l="l" t="t" r="r" b="b"/>
              <a:pathLst>
                <a:path w="132080" h="80645">
                  <a:moveTo>
                    <a:pt x="0" y="10749"/>
                  </a:moveTo>
                  <a:lnTo>
                    <a:pt x="0" y="79528"/>
                  </a:lnTo>
                </a:path>
                <a:path w="132080" h="80645">
                  <a:moveTo>
                    <a:pt x="41342" y="11528"/>
                  </a:moveTo>
                  <a:lnTo>
                    <a:pt x="41342" y="80306"/>
                  </a:lnTo>
                </a:path>
                <a:path w="132080" h="80645">
                  <a:moveTo>
                    <a:pt x="131838" y="0"/>
                  </a:moveTo>
                  <a:lnTo>
                    <a:pt x="131838" y="68778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6146" y="2252406"/>
              <a:ext cx="2208967" cy="10762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0908" y="2277168"/>
              <a:ext cx="2119442" cy="9867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90908" y="2277168"/>
              <a:ext cx="2119630" cy="986790"/>
            </a:xfrm>
            <a:custGeom>
              <a:avLst/>
              <a:gdLst/>
              <a:ahLst/>
              <a:cxnLst/>
              <a:rect l="l" t="t" r="r" b="b"/>
              <a:pathLst>
                <a:path w="2119629" h="986789">
                  <a:moveTo>
                    <a:pt x="0" y="493363"/>
                  </a:moveTo>
                  <a:lnTo>
                    <a:pt x="1934" y="463309"/>
                  </a:lnTo>
                  <a:lnTo>
                    <a:pt x="7662" y="433731"/>
                  </a:lnTo>
                  <a:lnTo>
                    <a:pt x="30057" y="376210"/>
                  </a:lnTo>
                  <a:lnTo>
                    <a:pt x="66298" y="321213"/>
                  </a:lnTo>
                  <a:lnTo>
                    <a:pt x="115499" y="269153"/>
                  </a:lnTo>
                  <a:lnTo>
                    <a:pt x="144682" y="244353"/>
                  </a:lnTo>
                  <a:lnTo>
                    <a:pt x="176773" y="220443"/>
                  </a:lnTo>
                  <a:lnTo>
                    <a:pt x="211660" y="197473"/>
                  </a:lnTo>
                  <a:lnTo>
                    <a:pt x="249233" y="175495"/>
                  </a:lnTo>
                  <a:lnTo>
                    <a:pt x="289380" y="154562"/>
                  </a:lnTo>
                  <a:lnTo>
                    <a:pt x="331991" y="134724"/>
                  </a:lnTo>
                  <a:lnTo>
                    <a:pt x="376956" y="116033"/>
                  </a:lnTo>
                  <a:lnTo>
                    <a:pt x="424162" y="98540"/>
                  </a:lnTo>
                  <a:lnTo>
                    <a:pt x="473500" y="82298"/>
                  </a:lnTo>
                  <a:lnTo>
                    <a:pt x="524859" y="67358"/>
                  </a:lnTo>
                  <a:lnTo>
                    <a:pt x="578127" y="53772"/>
                  </a:lnTo>
                  <a:lnTo>
                    <a:pt x="633194" y="41590"/>
                  </a:lnTo>
                  <a:lnTo>
                    <a:pt x="689949" y="30866"/>
                  </a:lnTo>
                  <a:lnTo>
                    <a:pt x="748282" y="21649"/>
                  </a:lnTo>
                  <a:lnTo>
                    <a:pt x="808080" y="13993"/>
                  </a:lnTo>
                  <a:lnTo>
                    <a:pt x="869234" y="7948"/>
                  </a:lnTo>
                  <a:lnTo>
                    <a:pt x="931633" y="3567"/>
                  </a:lnTo>
                  <a:lnTo>
                    <a:pt x="995165" y="900"/>
                  </a:lnTo>
                  <a:lnTo>
                    <a:pt x="1059720" y="0"/>
                  </a:lnTo>
                  <a:lnTo>
                    <a:pt x="1124276" y="900"/>
                  </a:lnTo>
                  <a:lnTo>
                    <a:pt x="1187808" y="3567"/>
                  </a:lnTo>
                  <a:lnTo>
                    <a:pt x="1250207" y="7948"/>
                  </a:lnTo>
                  <a:lnTo>
                    <a:pt x="1311361" y="13993"/>
                  </a:lnTo>
                  <a:lnTo>
                    <a:pt x="1371159" y="21649"/>
                  </a:lnTo>
                  <a:lnTo>
                    <a:pt x="1429491" y="30866"/>
                  </a:lnTo>
                  <a:lnTo>
                    <a:pt x="1486247" y="41590"/>
                  </a:lnTo>
                  <a:lnTo>
                    <a:pt x="1541314" y="53772"/>
                  </a:lnTo>
                  <a:lnTo>
                    <a:pt x="1594582" y="67358"/>
                  </a:lnTo>
                  <a:lnTo>
                    <a:pt x="1645941" y="82298"/>
                  </a:lnTo>
                  <a:lnTo>
                    <a:pt x="1695279" y="98540"/>
                  </a:lnTo>
                  <a:lnTo>
                    <a:pt x="1742485" y="116033"/>
                  </a:lnTo>
                  <a:lnTo>
                    <a:pt x="1787450" y="134724"/>
                  </a:lnTo>
                  <a:lnTo>
                    <a:pt x="1830061" y="154562"/>
                  </a:lnTo>
                  <a:lnTo>
                    <a:pt x="1870208" y="175495"/>
                  </a:lnTo>
                  <a:lnTo>
                    <a:pt x="1907781" y="197473"/>
                  </a:lnTo>
                  <a:lnTo>
                    <a:pt x="1942668" y="220443"/>
                  </a:lnTo>
                  <a:lnTo>
                    <a:pt x="1974759" y="244353"/>
                  </a:lnTo>
                  <a:lnTo>
                    <a:pt x="2003942" y="269153"/>
                  </a:lnTo>
                  <a:lnTo>
                    <a:pt x="2053143" y="321213"/>
                  </a:lnTo>
                  <a:lnTo>
                    <a:pt x="2089384" y="376210"/>
                  </a:lnTo>
                  <a:lnTo>
                    <a:pt x="2111780" y="433731"/>
                  </a:lnTo>
                  <a:lnTo>
                    <a:pt x="2119442" y="493363"/>
                  </a:lnTo>
                  <a:lnTo>
                    <a:pt x="2111780" y="552996"/>
                  </a:lnTo>
                  <a:lnTo>
                    <a:pt x="2089384" y="610517"/>
                  </a:lnTo>
                  <a:lnTo>
                    <a:pt x="2053143" y="665514"/>
                  </a:lnTo>
                  <a:lnTo>
                    <a:pt x="2003942" y="717574"/>
                  </a:lnTo>
                  <a:lnTo>
                    <a:pt x="1974759" y="742374"/>
                  </a:lnTo>
                  <a:lnTo>
                    <a:pt x="1942668" y="766284"/>
                  </a:lnTo>
                  <a:lnTo>
                    <a:pt x="1907781" y="789254"/>
                  </a:lnTo>
                  <a:lnTo>
                    <a:pt x="1870208" y="811232"/>
                  </a:lnTo>
                  <a:lnTo>
                    <a:pt x="1830061" y="832165"/>
                  </a:lnTo>
                  <a:lnTo>
                    <a:pt x="1787450" y="852003"/>
                  </a:lnTo>
                  <a:lnTo>
                    <a:pt x="1742485" y="870694"/>
                  </a:lnTo>
                  <a:lnTo>
                    <a:pt x="1695279" y="888187"/>
                  </a:lnTo>
                  <a:lnTo>
                    <a:pt x="1645941" y="904429"/>
                  </a:lnTo>
                  <a:lnTo>
                    <a:pt x="1594582" y="919369"/>
                  </a:lnTo>
                  <a:lnTo>
                    <a:pt x="1541314" y="932955"/>
                  </a:lnTo>
                  <a:lnTo>
                    <a:pt x="1486247" y="945137"/>
                  </a:lnTo>
                  <a:lnTo>
                    <a:pt x="1429491" y="955861"/>
                  </a:lnTo>
                  <a:lnTo>
                    <a:pt x="1371159" y="965078"/>
                  </a:lnTo>
                  <a:lnTo>
                    <a:pt x="1311361" y="972734"/>
                  </a:lnTo>
                  <a:lnTo>
                    <a:pt x="1250207" y="978779"/>
                  </a:lnTo>
                  <a:lnTo>
                    <a:pt x="1187808" y="983160"/>
                  </a:lnTo>
                  <a:lnTo>
                    <a:pt x="1124276" y="985827"/>
                  </a:lnTo>
                  <a:lnTo>
                    <a:pt x="1059720" y="986727"/>
                  </a:lnTo>
                  <a:lnTo>
                    <a:pt x="995165" y="985827"/>
                  </a:lnTo>
                  <a:lnTo>
                    <a:pt x="931633" y="983160"/>
                  </a:lnTo>
                  <a:lnTo>
                    <a:pt x="869234" y="978779"/>
                  </a:lnTo>
                  <a:lnTo>
                    <a:pt x="808080" y="972734"/>
                  </a:lnTo>
                  <a:lnTo>
                    <a:pt x="748282" y="965078"/>
                  </a:lnTo>
                  <a:lnTo>
                    <a:pt x="689949" y="955861"/>
                  </a:lnTo>
                  <a:lnTo>
                    <a:pt x="633194" y="945137"/>
                  </a:lnTo>
                  <a:lnTo>
                    <a:pt x="578127" y="932955"/>
                  </a:lnTo>
                  <a:lnTo>
                    <a:pt x="524859" y="919369"/>
                  </a:lnTo>
                  <a:lnTo>
                    <a:pt x="473500" y="904429"/>
                  </a:lnTo>
                  <a:lnTo>
                    <a:pt x="424162" y="888187"/>
                  </a:lnTo>
                  <a:lnTo>
                    <a:pt x="376956" y="870694"/>
                  </a:lnTo>
                  <a:lnTo>
                    <a:pt x="331991" y="852003"/>
                  </a:lnTo>
                  <a:lnTo>
                    <a:pt x="289380" y="832165"/>
                  </a:lnTo>
                  <a:lnTo>
                    <a:pt x="249233" y="811232"/>
                  </a:lnTo>
                  <a:lnTo>
                    <a:pt x="211660" y="789254"/>
                  </a:lnTo>
                  <a:lnTo>
                    <a:pt x="176773" y="766284"/>
                  </a:lnTo>
                  <a:lnTo>
                    <a:pt x="144682" y="742374"/>
                  </a:lnTo>
                  <a:lnTo>
                    <a:pt x="115499" y="717574"/>
                  </a:lnTo>
                  <a:lnTo>
                    <a:pt x="66298" y="665514"/>
                  </a:lnTo>
                  <a:lnTo>
                    <a:pt x="30057" y="610517"/>
                  </a:lnTo>
                  <a:lnTo>
                    <a:pt x="7662" y="552996"/>
                  </a:lnTo>
                  <a:lnTo>
                    <a:pt x="1934" y="523418"/>
                  </a:lnTo>
                  <a:lnTo>
                    <a:pt x="0" y="49336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5721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4820" algn="l"/>
                <a:tab pos="4108450" algn="l"/>
              </a:tabLst>
            </a:pPr>
            <a:r>
              <a:rPr spc="-10" dirty="0"/>
              <a:t>Design</a:t>
            </a:r>
            <a:r>
              <a:rPr dirty="0"/>
              <a:t>	</a:t>
            </a:r>
            <a:r>
              <a:rPr spc="-10" dirty="0"/>
              <a:t>Hierarchy</a:t>
            </a:r>
            <a:r>
              <a:rPr dirty="0"/>
              <a:t>	–</a:t>
            </a:r>
            <a:r>
              <a:rPr spc="-245" dirty="0"/>
              <a:t> </a:t>
            </a:r>
            <a:r>
              <a:rPr spc="-25" dirty="0"/>
              <a:t>AMS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52560" y="1483235"/>
            <a:ext cx="7164070" cy="15652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28930" marR="5080" indent="-316865">
              <a:lnSpc>
                <a:spcPts val="2590"/>
              </a:lnSpc>
              <a:spcBef>
                <a:spcPts val="425"/>
              </a:spcBef>
              <a:buClr>
                <a:srgbClr val="00B050"/>
              </a:buClr>
              <a:buFont typeface="Arial MT"/>
              <a:buChar char="•"/>
              <a:tabLst>
                <a:tab pos="328930" algn="l"/>
              </a:tabLst>
            </a:pPr>
            <a:r>
              <a:rPr sz="2400" dirty="0">
                <a:latin typeface="Times New Roman"/>
                <a:cs typeface="Times New Roman"/>
              </a:rPr>
              <a:t>Before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schematic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(add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connection),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config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view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for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AMS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simulation</a:t>
            </a:r>
            <a:endParaRPr sz="2400">
              <a:latin typeface="Times New Roman"/>
              <a:cs typeface="Times New Roman"/>
            </a:endParaRPr>
          </a:p>
          <a:p>
            <a:pPr marR="760095" algn="ctr">
              <a:lnSpc>
                <a:spcPct val="100000"/>
              </a:lnSpc>
              <a:spcBef>
                <a:spcPts val="2300"/>
              </a:spcBef>
            </a:pPr>
            <a:r>
              <a:rPr sz="1800" spc="-50" dirty="0">
                <a:latin typeface="Arial MT"/>
                <a:cs typeface="Arial MT"/>
              </a:rPr>
              <a:t>Top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Cell</a:t>
            </a:r>
            <a:endParaRPr sz="1800">
              <a:latin typeface="Arial MT"/>
              <a:cs typeface="Arial MT"/>
            </a:endParaRPr>
          </a:p>
          <a:p>
            <a:pPr marR="762000" algn="ctr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&lt;schematic&gt;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9082" y="3840102"/>
            <a:ext cx="2209165" cy="1076325"/>
            <a:chOff x="589082" y="3840102"/>
            <a:chExt cx="2209165" cy="107632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082" y="3840102"/>
              <a:ext cx="2208967" cy="107625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844" y="3864864"/>
              <a:ext cx="2119441" cy="9867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3844" y="3864864"/>
              <a:ext cx="2119630" cy="986790"/>
            </a:xfrm>
            <a:custGeom>
              <a:avLst/>
              <a:gdLst/>
              <a:ahLst/>
              <a:cxnLst/>
              <a:rect l="l" t="t" r="r" b="b"/>
              <a:pathLst>
                <a:path w="2119630" h="986789">
                  <a:moveTo>
                    <a:pt x="0" y="493363"/>
                  </a:moveTo>
                  <a:lnTo>
                    <a:pt x="1934" y="463309"/>
                  </a:lnTo>
                  <a:lnTo>
                    <a:pt x="7662" y="433731"/>
                  </a:lnTo>
                  <a:lnTo>
                    <a:pt x="30057" y="376210"/>
                  </a:lnTo>
                  <a:lnTo>
                    <a:pt x="66298" y="321213"/>
                  </a:lnTo>
                  <a:lnTo>
                    <a:pt x="115499" y="269153"/>
                  </a:lnTo>
                  <a:lnTo>
                    <a:pt x="144682" y="244353"/>
                  </a:lnTo>
                  <a:lnTo>
                    <a:pt x="176773" y="220443"/>
                  </a:lnTo>
                  <a:lnTo>
                    <a:pt x="211660" y="197473"/>
                  </a:lnTo>
                  <a:lnTo>
                    <a:pt x="249233" y="175495"/>
                  </a:lnTo>
                  <a:lnTo>
                    <a:pt x="289380" y="154562"/>
                  </a:lnTo>
                  <a:lnTo>
                    <a:pt x="331991" y="134724"/>
                  </a:lnTo>
                  <a:lnTo>
                    <a:pt x="376956" y="116033"/>
                  </a:lnTo>
                  <a:lnTo>
                    <a:pt x="424162" y="98540"/>
                  </a:lnTo>
                  <a:lnTo>
                    <a:pt x="473500" y="82298"/>
                  </a:lnTo>
                  <a:lnTo>
                    <a:pt x="524859" y="67358"/>
                  </a:lnTo>
                  <a:lnTo>
                    <a:pt x="578127" y="53772"/>
                  </a:lnTo>
                  <a:lnTo>
                    <a:pt x="633194" y="41590"/>
                  </a:lnTo>
                  <a:lnTo>
                    <a:pt x="689950" y="30866"/>
                  </a:lnTo>
                  <a:lnTo>
                    <a:pt x="748282" y="21649"/>
                  </a:lnTo>
                  <a:lnTo>
                    <a:pt x="808080" y="13993"/>
                  </a:lnTo>
                  <a:lnTo>
                    <a:pt x="869234" y="7948"/>
                  </a:lnTo>
                  <a:lnTo>
                    <a:pt x="931633" y="3567"/>
                  </a:lnTo>
                  <a:lnTo>
                    <a:pt x="995165" y="900"/>
                  </a:lnTo>
                  <a:lnTo>
                    <a:pt x="1059720" y="0"/>
                  </a:lnTo>
                  <a:lnTo>
                    <a:pt x="1124276" y="900"/>
                  </a:lnTo>
                  <a:lnTo>
                    <a:pt x="1187808" y="3567"/>
                  </a:lnTo>
                  <a:lnTo>
                    <a:pt x="1250207" y="7948"/>
                  </a:lnTo>
                  <a:lnTo>
                    <a:pt x="1311361" y="13993"/>
                  </a:lnTo>
                  <a:lnTo>
                    <a:pt x="1371159" y="21649"/>
                  </a:lnTo>
                  <a:lnTo>
                    <a:pt x="1429491" y="30866"/>
                  </a:lnTo>
                  <a:lnTo>
                    <a:pt x="1486247" y="41590"/>
                  </a:lnTo>
                  <a:lnTo>
                    <a:pt x="1541314" y="53772"/>
                  </a:lnTo>
                  <a:lnTo>
                    <a:pt x="1594582" y="67358"/>
                  </a:lnTo>
                  <a:lnTo>
                    <a:pt x="1645941" y="82298"/>
                  </a:lnTo>
                  <a:lnTo>
                    <a:pt x="1695279" y="98540"/>
                  </a:lnTo>
                  <a:lnTo>
                    <a:pt x="1742485" y="116033"/>
                  </a:lnTo>
                  <a:lnTo>
                    <a:pt x="1787450" y="134724"/>
                  </a:lnTo>
                  <a:lnTo>
                    <a:pt x="1830061" y="154562"/>
                  </a:lnTo>
                  <a:lnTo>
                    <a:pt x="1870208" y="175495"/>
                  </a:lnTo>
                  <a:lnTo>
                    <a:pt x="1907781" y="197473"/>
                  </a:lnTo>
                  <a:lnTo>
                    <a:pt x="1942668" y="220443"/>
                  </a:lnTo>
                  <a:lnTo>
                    <a:pt x="1974759" y="244353"/>
                  </a:lnTo>
                  <a:lnTo>
                    <a:pt x="2003942" y="269153"/>
                  </a:lnTo>
                  <a:lnTo>
                    <a:pt x="2053143" y="321213"/>
                  </a:lnTo>
                  <a:lnTo>
                    <a:pt x="2089384" y="376210"/>
                  </a:lnTo>
                  <a:lnTo>
                    <a:pt x="2111779" y="433731"/>
                  </a:lnTo>
                  <a:lnTo>
                    <a:pt x="2119441" y="493363"/>
                  </a:lnTo>
                  <a:lnTo>
                    <a:pt x="2111779" y="552996"/>
                  </a:lnTo>
                  <a:lnTo>
                    <a:pt x="2089384" y="610517"/>
                  </a:lnTo>
                  <a:lnTo>
                    <a:pt x="2053143" y="665514"/>
                  </a:lnTo>
                  <a:lnTo>
                    <a:pt x="2003942" y="717574"/>
                  </a:lnTo>
                  <a:lnTo>
                    <a:pt x="1974759" y="742374"/>
                  </a:lnTo>
                  <a:lnTo>
                    <a:pt x="1942668" y="766284"/>
                  </a:lnTo>
                  <a:lnTo>
                    <a:pt x="1907781" y="789254"/>
                  </a:lnTo>
                  <a:lnTo>
                    <a:pt x="1870208" y="811232"/>
                  </a:lnTo>
                  <a:lnTo>
                    <a:pt x="1830061" y="832165"/>
                  </a:lnTo>
                  <a:lnTo>
                    <a:pt x="1787450" y="852004"/>
                  </a:lnTo>
                  <a:lnTo>
                    <a:pt x="1742485" y="870695"/>
                  </a:lnTo>
                  <a:lnTo>
                    <a:pt x="1695279" y="888187"/>
                  </a:lnTo>
                  <a:lnTo>
                    <a:pt x="1645941" y="904429"/>
                  </a:lnTo>
                  <a:lnTo>
                    <a:pt x="1594582" y="919369"/>
                  </a:lnTo>
                  <a:lnTo>
                    <a:pt x="1541314" y="932956"/>
                  </a:lnTo>
                  <a:lnTo>
                    <a:pt x="1486247" y="945137"/>
                  </a:lnTo>
                  <a:lnTo>
                    <a:pt x="1429491" y="955862"/>
                  </a:lnTo>
                  <a:lnTo>
                    <a:pt x="1371159" y="965078"/>
                  </a:lnTo>
                  <a:lnTo>
                    <a:pt x="1311361" y="972734"/>
                  </a:lnTo>
                  <a:lnTo>
                    <a:pt x="1250207" y="978779"/>
                  </a:lnTo>
                  <a:lnTo>
                    <a:pt x="1187808" y="983161"/>
                  </a:lnTo>
                  <a:lnTo>
                    <a:pt x="1124276" y="985827"/>
                  </a:lnTo>
                  <a:lnTo>
                    <a:pt x="1059720" y="986728"/>
                  </a:lnTo>
                  <a:lnTo>
                    <a:pt x="995165" y="985827"/>
                  </a:lnTo>
                  <a:lnTo>
                    <a:pt x="931633" y="983161"/>
                  </a:lnTo>
                  <a:lnTo>
                    <a:pt x="869234" y="978779"/>
                  </a:lnTo>
                  <a:lnTo>
                    <a:pt x="808080" y="972734"/>
                  </a:lnTo>
                  <a:lnTo>
                    <a:pt x="748282" y="965078"/>
                  </a:lnTo>
                  <a:lnTo>
                    <a:pt x="689950" y="955862"/>
                  </a:lnTo>
                  <a:lnTo>
                    <a:pt x="633194" y="945137"/>
                  </a:lnTo>
                  <a:lnTo>
                    <a:pt x="578127" y="932956"/>
                  </a:lnTo>
                  <a:lnTo>
                    <a:pt x="524859" y="919369"/>
                  </a:lnTo>
                  <a:lnTo>
                    <a:pt x="473500" y="904429"/>
                  </a:lnTo>
                  <a:lnTo>
                    <a:pt x="424162" y="888187"/>
                  </a:lnTo>
                  <a:lnTo>
                    <a:pt x="376956" y="870695"/>
                  </a:lnTo>
                  <a:lnTo>
                    <a:pt x="331991" y="852004"/>
                  </a:lnTo>
                  <a:lnTo>
                    <a:pt x="289380" y="832165"/>
                  </a:lnTo>
                  <a:lnTo>
                    <a:pt x="249233" y="811232"/>
                  </a:lnTo>
                  <a:lnTo>
                    <a:pt x="211660" y="789254"/>
                  </a:lnTo>
                  <a:lnTo>
                    <a:pt x="176773" y="766284"/>
                  </a:lnTo>
                  <a:lnTo>
                    <a:pt x="144682" y="742374"/>
                  </a:lnTo>
                  <a:lnTo>
                    <a:pt x="115499" y="717574"/>
                  </a:lnTo>
                  <a:lnTo>
                    <a:pt x="66298" y="665514"/>
                  </a:lnTo>
                  <a:lnTo>
                    <a:pt x="30057" y="610517"/>
                  </a:lnTo>
                  <a:lnTo>
                    <a:pt x="7662" y="552996"/>
                  </a:lnTo>
                  <a:lnTo>
                    <a:pt x="1934" y="523418"/>
                  </a:lnTo>
                  <a:lnTo>
                    <a:pt x="0" y="493363"/>
                  </a:lnTo>
                  <a:close/>
                </a:path>
              </a:pathLst>
            </a:custGeom>
            <a:ln w="9524">
              <a:solidFill>
                <a:srgbClr val="00A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83966" y="3924903"/>
            <a:ext cx="419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Cell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3581" y="4199223"/>
            <a:ext cx="1217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instance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spc="-25" dirty="0">
                <a:latin typeface="Arial MT"/>
                <a:cs typeface="Arial MT"/>
              </a:rPr>
              <a:t>&lt;Verilog-A&gt;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16942" y="5290664"/>
            <a:ext cx="2209165" cy="1116330"/>
            <a:chOff x="4216942" y="5290664"/>
            <a:chExt cx="2209165" cy="111633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6942" y="5290664"/>
              <a:ext cx="2208967" cy="11163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1704" y="5335459"/>
              <a:ext cx="2119441" cy="9867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261704" y="5335460"/>
              <a:ext cx="2119630" cy="986790"/>
            </a:xfrm>
            <a:custGeom>
              <a:avLst/>
              <a:gdLst/>
              <a:ahLst/>
              <a:cxnLst/>
              <a:rect l="l" t="t" r="r" b="b"/>
              <a:pathLst>
                <a:path w="2119629" h="986789">
                  <a:moveTo>
                    <a:pt x="0" y="493363"/>
                  </a:moveTo>
                  <a:lnTo>
                    <a:pt x="1934" y="463309"/>
                  </a:lnTo>
                  <a:lnTo>
                    <a:pt x="7662" y="433731"/>
                  </a:lnTo>
                  <a:lnTo>
                    <a:pt x="30057" y="376210"/>
                  </a:lnTo>
                  <a:lnTo>
                    <a:pt x="66298" y="321213"/>
                  </a:lnTo>
                  <a:lnTo>
                    <a:pt x="115499" y="269153"/>
                  </a:lnTo>
                  <a:lnTo>
                    <a:pt x="144682" y="244353"/>
                  </a:lnTo>
                  <a:lnTo>
                    <a:pt x="176773" y="220443"/>
                  </a:lnTo>
                  <a:lnTo>
                    <a:pt x="211660" y="197473"/>
                  </a:lnTo>
                  <a:lnTo>
                    <a:pt x="249233" y="175495"/>
                  </a:lnTo>
                  <a:lnTo>
                    <a:pt x="289380" y="154562"/>
                  </a:lnTo>
                  <a:lnTo>
                    <a:pt x="331991" y="134724"/>
                  </a:lnTo>
                  <a:lnTo>
                    <a:pt x="376956" y="116032"/>
                  </a:lnTo>
                  <a:lnTo>
                    <a:pt x="424162" y="98540"/>
                  </a:lnTo>
                  <a:lnTo>
                    <a:pt x="473500" y="82298"/>
                  </a:lnTo>
                  <a:lnTo>
                    <a:pt x="524859" y="67358"/>
                  </a:lnTo>
                  <a:lnTo>
                    <a:pt x="578127" y="53772"/>
                  </a:lnTo>
                  <a:lnTo>
                    <a:pt x="633195" y="41590"/>
                  </a:lnTo>
                  <a:lnTo>
                    <a:pt x="689950" y="30866"/>
                  </a:lnTo>
                  <a:lnTo>
                    <a:pt x="748282" y="21649"/>
                  </a:lnTo>
                  <a:lnTo>
                    <a:pt x="808080" y="13993"/>
                  </a:lnTo>
                  <a:lnTo>
                    <a:pt x="869234" y="7948"/>
                  </a:lnTo>
                  <a:lnTo>
                    <a:pt x="931633" y="3567"/>
                  </a:lnTo>
                  <a:lnTo>
                    <a:pt x="995165" y="900"/>
                  </a:lnTo>
                  <a:lnTo>
                    <a:pt x="1059721" y="0"/>
                  </a:lnTo>
                  <a:lnTo>
                    <a:pt x="1124276" y="900"/>
                  </a:lnTo>
                  <a:lnTo>
                    <a:pt x="1187808" y="3567"/>
                  </a:lnTo>
                  <a:lnTo>
                    <a:pt x="1250207" y="7948"/>
                  </a:lnTo>
                  <a:lnTo>
                    <a:pt x="1311361" y="13993"/>
                  </a:lnTo>
                  <a:lnTo>
                    <a:pt x="1371159" y="21649"/>
                  </a:lnTo>
                  <a:lnTo>
                    <a:pt x="1429492" y="30866"/>
                  </a:lnTo>
                  <a:lnTo>
                    <a:pt x="1486247" y="41590"/>
                  </a:lnTo>
                  <a:lnTo>
                    <a:pt x="1541314" y="53772"/>
                  </a:lnTo>
                  <a:lnTo>
                    <a:pt x="1594582" y="67358"/>
                  </a:lnTo>
                  <a:lnTo>
                    <a:pt x="1645941" y="82298"/>
                  </a:lnTo>
                  <a:lnTo>
                    <a:pt x="1695279" y="98540"/>
                  </a:lnTo>
                  <a:lnTo>
                    <a:pt x="1742485" y="116032"/>
                  </a:lnTo>
                  <a:lnTo>
                    <a:pt x="1787450" y="134724"/>
                  </a:lnTo>
                  <a:lnTo>
                    <a:pt x="1830061" y="154562"/>
                  </a:lnTo>
                  <a:lnTo>
                    <a:pt x="1870208" y="175495"/>
                  </a:lnTo>
                  <a:lnTo>
                    <a:pt x="1907781" y="197473"/>
                  </a:lnTo>
                  <a:lnTo>
                    <a:pt x="1942668" y="220443"/>
                  </a:lnTo>
                  <a:lnTo>
                    <a:pt x="1974759" y="244353"/>
                  </a:lnTo>
                  <a:lnTo>
                    <a:pt x="2003942" y="269153"/>
                  </a:lnTo>
                  <a:lnTo>
                    <a:pt x="2053143" y="321213"/>
                  </a:lnTo>
                  <a:lnTo>
                    <a:pt x="2089384" y="376210"/>
                  </a:lnTo>
                  <a:lnTo>
                    <a:pt x="2111779" y="433731"/>
                  </a:lnTo>
                  <a:lnTo>
                    <a:pt x="2119441" y="493363"/>
                  </a:lnTo>
                  <a:lnTo>
                    <a:pt x="2111779" y="552996"/>
                  </a:lnTo>
                  <a:lnTo>
                    <a:pt x="2089384" y="610517"/>
                  </a:lnTo>
                  <a:lnTo>
                    <a:pt x="2053143" y="665514"/>
                  </a:lnTo>
                  <a:lnTo>
                    <a:pt x="2003942" y="717574"/>
                  </a:lnTo>
                  <a:lnTo>
                    <a:pt x="1974759" y="742374"/>
                  </a:lnTo>
                  <a:lnTo>
                    <a:pt x="1942668" y="766284"/>
                  </a:lnTo>
                  <a:lnTo>
                    <a:pt x="1907781" y="789254"/>
                  </a:lnTo>
                  <a:lnTo>
                    <a:pt x="1870208" y="811232"/>
                  </a:lnTo>
                  <a:lnTo>
                    <a:pt x="1830061" y="832165"/>
                  </a:lnTo>
                  <a:lnTo>
                    <a:pt x="1787450" y="852003"/>
                  </a:lnTo>
                  <a:lnTo>
                    <a:pt x="1742485" y="870694"/>
                  </a:lnTo>
                  <a:lnTo>
                    <a:pt x="1695279" y="888187"/>
                  </a:lnTo>
                  <a:lnTo>
                    <a:pt x="1645941" y="904429"/>
                  </a:lnTo>
                  <a:lnTo>
                    <a:pt x="1594582" y="919369"/>
                  </a:lnTo>
                  <a:lnTo>
                    <a:pt x="1541314" y="932955"/>
                  </a:lnTo>
                  <a:lnTo>
                    <a:pt x="1486247" y="945137"/>
                  </a:lnTo>
                  <a:lnTo>
                    <a:pt x="1429492" y="955861"/>
                  </a:lnTo>
                  <a:lnTo>
                    <a:pt x="1371159" y="965078"/>
                  </a:lnTo>
                  <a:lnTo>
                    <a:pt x="1311361" y="972734"/>
                  </a:lnTo>
                  <a:lnTo>
                    <a:pt x="1250207" y="978779"/>
                  </a:lnTo>
                  <a:lnTo>
                    <a:pt x="1187808" y="983160"/>
                  </a:lnTo>
                  <a:lnTo>
                    <a:pt x="1124276" y="985827"/>
                  </a:lnTo>
                  <a:lnTo>
                    <a:pt x="1059721" y="986727"/>
                  </a:lnTo>
                  <a:lnTo>
                    <a:pt x="995165" y="985827"/>
                  </a:lnTo>
                  <a:lnTo>
                    <a:pt x="931633" y="983160"/>
                  </a:lnTo>
                  <a:lnTo>
                    <a:pt x="869234" y="978779"/>
                  </a:lnTo>
                  <a:lnTo>
                    <a:pt x="808080" y="972734"/>
                  </a:lnTo>
                  <a:lnTo>
                    <a:pt x="748282" y="965078"/>
                  </a:lnTo>
                  <a:lnTo>
                    <a:pt x="689950" y="955861"/>
                  </a:lnTo>
                  <a:lnTo>
                    <a:pt x="633195" y="945137"/>
                  </a:lnTo>
                  <a:lnTo>
                    <a:pt x="578127" y="932955"/>
                  </a:lnTo>
                  <a:lnTo>
                    <a:pt x="524859" y="919369"/>
                  </a:lnTo>
                  <a:lnTo>
                    <a:pt x="473500" y="904429"/>
                  </a:lnTo>
                  <a:lnTo>
                    <a:pt x="424162" y="888187"/>
                  </a:lnTo>
                  <a:lnTo>
                    <a:pt x="376956" y="870694"/>
                  </a:lnTo>
                  <a:lnTo>
                    <a:pt x="331991" y="852003"/>
                  </a:lnTo>
                  <a:lnTo>
                    <a:pt x="289380" y="832165"/>
                  </a:lnTo>
                  <a:lnTo>
                    <a:pt x="249233" y="811232"/>
                  </a:lnTo>
                  <a:lnTo>
                    <a:pt x="211660" y="789254"/>
                  </a:lnTo>
                  <a:lnTo>
                    <a:pt x="176773" y="766284"/>
                  </a:lnTo>
                  <a:lnTo>
                    <a:pt x="144682" y="742374"/>
                  </a:lnTo>
                  <a:lnTo>
                    <a:pt x="115499" y="717574"/>
                  </a:lnTo>
                  <a:lnTo>
                    <a:pt x="66298" y="665514"/>
                  </a:lnTo>
                  <a:lnTo>
                    <a:pt x="30057" y="610517"/>
                  </a:lnTo>
                  <a:lnTo>
                    <a:pt x="7662" y="552996"/>
                  </a:lnTo>
                  <a:lnTo>
                    <a:pt x="1934" y="523418"/>
                  </a:lnTo>
                  <a:lnTo>
                    <a:pt x="0" y="493363"/>
                  </a:lnTo>
                  <a:close/>
                </a:path>
              </a:pathLst>
            </a:custGeom>
            <a:ln w="9524">
              <a:solidFill>
                <a:srgbClr val="2E2E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84892" y="5288820"/>
            <a:ext cx="1271270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201295"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Cell </a:t>
            </a:r>
            <a:r>
              <a:rPr sz="1800" spc="-10" dirty="0">
                <a:latin typeface="Arial MT"/>
                <a:cs typeface="Arial MT"/>
              </a:rPr>
              <a:t>instance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Arial MT"/>
                <a:cs typeface="Arial MT"/>
              </a:rPr>
              <a:t>&lt;Verilog-</a:t>
            </a:r>
            <a:r>
              <a:rPr sz="1600" spc="-25" dirty="0">
                <a:latin typeface="Arial MT"/>
                <a:cs typeface="Arial MT"/>
              </a:rPr>
              <a:t>AMS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49407" y="6082315"/>
            <a:ext cx="144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 MT"/>
                <a:cs typeface="Arial MT"/>
              </a:rPr>
              <a:t>&gt;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87738" y="3840102"/>
            <a:ext cx="2209165" cy="1076325"/>
            <a:chOff x="5587738" y="3840102"/>
            <a:chExt cx="2209165" cy="1076325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7738" y="3840102"/>
              <a:ext cx="2208967" cy="107625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2501" y="3864864"/>
              <a:ext cx="2119441" cy="98672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2501" y="3864864"/>
              <a:ext cx="2119630" cy="986790"/>
            </a:xfrm>
            <a:custGeom>
              <a:avLst/>
              <a:gdLst/>
              <a:ahLst/>
              <a:cxnLst/>
              <a:rect l="l" t="t" r="r" b="b"/>
              <a:pathLst>
                <a:path w="2119629" h="986789">
                  <a:moveTo>
                    <a:pt x="0" y="493363"/>
                  </a:moveTo>
                  <a:lnTo>
                    <a:pt x="1934" y="463309"/>
                  </a:lnTo>
                  <a:lnTo>
                    <a:pt x="7662" y="433731"/>
                  </a:lnTo>
                  <a:lnTo>
                    <a:pt x="30057" y="376210"/>
                  </a:lnTo>
                  <a:lnTo>
                    <a:pt x="66298" y="321213"/>
                  </a:lnTo>
                  <a:lnTo>
                    <a:pt x="115499" y="269153"/>
                  </a:lnTo>
                  <a:lnTo>
                    <a:pt x="144682" y="244353"/>
                  </a:lnTo>
                  <a:lnTo>
                    <a:pt x="176773" y="220443"/>
                  </a:lnTo>
                  <a:lnTo>
                    <a:pt x="211660" y="197473"/>
                  </a:lnTo>
                  <a:lnTo>
                    <a:pt x="249232" y="175495"/>
                  </a:lnTo>
                  <a:lnTo>
                    <a:pt x="289380" y="154562"/>
                  </a:lnTo>
                  <a:lnTo>
                    <a:pt x="331991" y="134724"/>
                  </a:lnTo>
                  <a:lnTo>
                    <a:pt x="376956" y="116033"/>
                  </a:lnTo>
                  <a:lnTo>
                    <a:pt x="424162" y="98540"/>
                  </a:lnTo>
                  <a:lnTo>
                    <a:pt x="473500" y="82298"/>
                  </a:lnTo>
                  <a:lnTo>
                    <a:pt x="524859" y="67358"/>
                  </a:lnTo>
                  <a:lnTo>
                    <a:pt x="578127" y="53772"/>
                  </a:lnTo>
                  <a:lnTo>
                    <a:pt x="633194" y="41590"/>
                  </a:lnTo>
                  <a:lnTo>
                    <a:pt x="689949" y="30866"/>
                  </a:lnTo>
                  <a:lnTo>
                    <a:pt x="748282" y="21649"/>
                  </a:lnTo>
                  <a:lnTo>
                    <a:pt x="808080" y="13993"/>
                  </a:lnTo>
                  <a:lnTo>
                    <a:pt x="869234" y="7948"/>
                  </a:lnTo>
                  <a:lnTo>
                    <a:pt x="931633" y="3567"/>
                  </a:lnTo>
                  <a:lnTo>
                    <a:pt x="995165" y="900"/>
                  </a:lnTo>
                  <a:lnTo>
                    <a:pt x="1059720" y="0"/>
                  </a:lnTo>
                  <a:lnTo>
                    <a:pt x="1124276" y="900"/>
                  </a:lnTo>
                  <a:lnTo>
                    <a:pt x="1187808" y="3567"/>
                  </a:lnTo>
                  <a:lnTo>
                    <a:pt x="1250207" y="7948"/>
                  </a:lnTo>
                  <a:lnTo>
                    <a:pt x="1311361" y="13993"/>
                  </a:lnTo>
                  <a:lnTo>
                    <a:pt x="1371159" y="21649"/>
                  </a:lnTo>
                  <a:lnTo>
                    <a:pt x="1429491" y="30866"/>
                  </a:lnTo>
                  <a:lnTo>
                    <a:pt x="1486246" y="41590"/>
                  </a:lnTo>
                  <a:lnTo>
                    <a:pt x="1541314" y="53772"/>
                  </a:lnTo>
                  <a:lnTo>
                    <a:pt x="1594582" y="67358"/>
                  </a:lnTo>
                  <a:lnTo>
                    <a:pt x="1645940" y="82298"/>
                  </a:lnTo>
                  <a:lnTo>
                    <a:pt x="1695278" y="98540"/>
                  </a:lnTo>
                  <a:lnTo>
                    <a:pt x="1742485" y="116033"/>
                  </a:lnTo>
                  <a:lnTo>
                    <a:pt x="1787450" y="134724"/>
                  </a:lnTo>
                  <a:lnTo>
                    <a:pt x="1830061" y="154562"/>
                  </a:lnTo>
                  <a:lnTo>
                    <a:pt x="1870208" y="175495"/>
                  </a:lnTo>
                  <a:lnTo>
                    <a:pt x="1907781" y="197473"/>
                  </a:lnTo>
                  <a:lnTo>
                    <a:pt x="1942668" y="220443"/>
                  </a:lnTo>
                  <a:lnTo>
                    <a:pt x="1974758" y="244353"/>
                  </a:lnTo>
                  <a:lnTo>
                    <a:pt x="2003941" y="269153"/>
                  </a:lnTo>
                  <a:lnTo>
                    <a:pt x="2053142" y="321213"/>
                  </a:lnTo>
                  <a:lnTo>
                    <a:pt x="2089384" y="376210"/>
                  </a:lnTo>
                  <a:lnTo>
                    <a:pt x="2111779" y="433731"/>
                  </a:lnTo>
                  <a:lnTo>
                    <a:pt x="2119441" y="493363"/>
                  </a:lnTo>
                  <a:lnTo>
                    <a:pt x="2111779" y="552996"/>
                  </a:lnTo>
                  <a:lnTo>
                    <a:pt x="2089384" y="610517"/>
                  </a:lnTo>
                  <a:lnTo>
                    <a:pt x="2053142" y="665514"/>
                  </a:lnTo>
                  <a:lnTo>
                    <a:pt x="2003941" y="717574"/>
                  </a:lnTo>
                  <a:lnTo>
                    <a:pt x="1974758" y="742374"/>
                  </a:lnTo>
                  <a:lnTo>
                    <a:pt x="1942668" y="766284"/>
                  </a:lnTo>
                  <a:lnTo>
                    <a:pt x="1907781" y="789254"/>
                  </a:lnTo>
                  <a:lnTo>
                    <a:pt x="1870208" y="811232"/>
                  </a:lnTo>
                  <a:lnTo>
                    <a:pt x="1830061" y="832165"/>
                  </a:lnTo>
                  <a:lnTo>
                    <a:pt x="1787450" y="852004"/>
                  </a:lnTo>
                  <a:lnTo>
                    <a:pt x="1742485" y="870695"/>
                  </a:lnTo>
                  <a:lnTo>
                    <a:pt x="1695278" y="888187"/>
                  </a:lnTo>
                  <a:lnTo>
                    <a:pt x="1645940" y="904429"/>
                  </a:lnTo>
                  <a:lnTo>
                    <a:pt x="1594582" y="919369"/>
                  </a:lnTo>
                  <a:lnTo>
                    <a:pt x="1541314" y="932956"/>
                  </a:lnTo>
                  <a:lnTo>
                    <a:pt x="1486246" y="945137"/>
                  </a:lnTo>
                  <a:lnTo>
                    <a:pt x="1429491" y="955862"/>
                  </a:lnTo>
                  <a:lnTo>
                    <a:pt x="1371159" y="965078"/>
                  </a:lnTo>
                  <a:lnTo>
                    <a:pt x="1311361" y="972734"/>
                  </a:lnTo>
                  <a:lnTo>
                    <a:pt x="1250207" y="978779"/>
                  </a:lnTo>
                  <a:lnTo>
                    <a:pt x="1187808" y="983161"/>
                  </a:lnTo>
                  <a:lnTo>
                    <a:pt x="1124276" y="985827"/>
                  </a:lnTo>
                  <a:lnTo>
                    <a:pt x="1059720" y="986728"/>
                  </a:lnTo>
                  <a:lnTo>
                    <a:pt x="995165" y="985827"/>
                  </a:lnTo>
                  <a:lnTo>
                    <a:pt x="931633" y="983161"/>
                  </a:lnTo>
                  <a:lnTo>
                    <a:pt x="869234" y="978779"/>
                  </a:lnTo>
                  <a:lnTo>
                    <a:pt x="808080" y="972734"/>
                  </a:lnTo>
                  <a:lnTo>
                    <a:pt x="748282" y="965078"/>
                  </a:lnTo>
                  <a:lnTo>
                    <a:pt x="689949" y="955862"/>
                  </a:lnTo>
                  <a:lnTo>
                    <a:pt x="633194" y="945137"/>
                  </a:lnTo>
                  <a:lnTo>
                    <a:pt x="578127" y="932956"/>
                  </a:lnTo>
                  <a:lnTo>
                    <a:pt x="524859" y="919369"/>
                  </a:lnTo>
                  <a:lnTo>
                    <a:pt x="473500" y="904429"/>
                  </a:lnTo>
                  <a:lnTo>
                    <a:pt x="424162" y="888187"/>
                  </a:lnTo>
                  <a:lnTo>
                    <a:pt x="376956" y="870695"/>
                  </a:lnTo>
                  <a:lnTo>
                    <a:pt x="331991" y="852004"/>
                  </a:lnTo>
                  <a:lnTo>
                    <a:pt x="289380" y="832165"/>
                  </a:lnTo>
                  <a:lnTo>
                    <a:pt x="249232" y="811232"/>
                  </a:lnTo>
                  <a:lnTo>
                    <a:pt x="211660" y="789254"/>
                  </a:lnTo>
                  <a:lnTo>
                    <a:pt x="176773" y="766284"/>
                  </a:lnTo>
                  <a:lnTo>
                    <a:pt x="144682" y="742374"/>
                  </a:lnTo>
                  <a:lnTo>
                    <a:pt x="115499" y="717574"/>
                  </a:lnTo>
                  <a:lnTo>
                    <a:pt x="66298" y="665514"/>
                  </a:lnTo>
                  <a:lnTo>
                    <a:pt x="30057" y="610517"/>
                  </a:lnTo>
                  <a:lnTo>
                    <a:pt x="7662" y="552996"/>
                  </a:lnTo>
                  <a:lnTo>
                    <a:pt x="1934" y="523418"/>
                  </a:lnTo>
                  <a:lnTo>
                    <a:pt x="0" y="49336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253799" y="3924903"/>
            <a:ext cx="876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86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Cell </a:t>
            </a:r>
            <a:r>
              <a:rPr sz="1800" spc="-10" dirty="0">
                <a:latin typeface="Arial MT"/>
                <a:cs typeface="Arial MT"/>
              </a:rPr>
              <a:t>instance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31505" y="4473543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&lt;schematic&gt;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634380" y="3227847"/>
            <a:ext cx="5117465" cy="2190115"/>
            <a:chOff x="1634380" y="3227847"/>
            <a:chExt cx="5117465" cy="2190115"/>
          </a:xfrm>
        </p:grpSpPr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4380" y="3227847"/>
              <a:ext cx="2375300" cy="7190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693430" y="3263897"/>
              <a:ext cx="2257425" cy="601345"/>
            </a:xfrm>
            <a:custGeom>
              <a:avLst/>
              <a:gdLst/>
              <a:ahLst/>
              <a:cxnLst/>
              <a:rect l="l" t="t" r="r" b="b"/>
              <a:pathLst>
                <a:path w="2257425" h="601345">
                  <a:moveTo>
                    <a:pt x="2257199" y="0"/>
                  </a:moveTo>
                  <a:lnTo>
                    <a:pt x="0" y="6008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1580" y="3227847"/>
              <a:ext cx="2859800" cy="7190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950629" y="3263897"/>
              <a:ext cx="2741930" cy="601345"/>
            </a:xfrm>
            <a:custGeom>
              <a:avLst/>
              <a:gdLst/>
              <a:ahLst/>
              <a:cxnLst/>
              <a:rect l="l" t="t" r="r" b="b"/>
              <a:pathLst>
                <a:path w="2741929" h="601345">
                  <a:moveTo>
                    <a:pt x="0" y="0"/>
                  </a:moveTo>
                  <a:lnTo>
                    <a:pt x="2741699" y="6008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2376" y="4815510"/>
              <a:ext cx="1488800" cy="602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321426" y="4851560"/>
              <a:ext cx="1370965" cy="484505"/>
            </a:xfrm>
            <a:custGeom>
              <a:avLst/>
              <a:gdLst/>
              <a:ahLst/>
              <a:cxnLst/>
              <a:rect l="l" t="t" r="r" b="b"/>
              <a:pathLst>
                <a:path w="1370965" h="484504">
                  <a:moveTo>
                    <a:pt x="0" y="483899"/>
                  </a:moveTo>
                  <a:lnTo>
                    <a:pt x="13706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8410" y="3840101"/>
              <a:ext cx="2208967" cy="10762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33172" y="3864864"/>
              <a:ext cx="2119441" cy="98672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133172" y="3864864"/>
              <a:ext cx="2119630" cy="986790"/>
            </a:xfrm>
            <a:custGeom>
              <a:avLst/>
              <a:gdLst/>
              <a:ahLst/>
              <a:cxnLst/>
              <a:rect l="l" t="t" r="r" b="b"/>
              <a:pathLst>
                <a:path w="2119629" h="986789">
                  <a:moveTo>
                    <a:pt x="0" y="493363"/>
                  </a:moveTo>
                  <a:lnTo>
                    <a:pt x="1934" y="463309"/>
                  </a:lnTo>
                  <a:lnTo>
                    <a:pt x="7662" y="433731"/>
                  </a:lnTo>
                  <a:lnTo>
                    <a:pt x="30057" y="376210"/>
                  </a:lnTo>
                  <a:lnTo>
                    <a:pt x="66298" y="321213"/>
                  </a:lnTo>
                  <a:lnTo>
                    <a:pt x="115499" y="269153"/>
                  </a:lnTo>
                  <a:lnTo>
                    <a:pt x="144682" y="244353"/>
                  </a:lnTo>
                  <a:lnTo>
                    <a:pt x="176773" y="220443"/>
                  </a:lnTo>
                  <a:lnTo>
                    <a:pt x="211660" y="197473"/>
                  </a:lnTo>
                  <a:lnTo>
                    <a:pt x="249233" y="175495"/>
                  </a:lnTo>
                  <a:lnTo>
                    <a:pt x="289380" y="154562"/>
                  </a:lnTo>
                  <a:lnTo>
                    <a:pt x="331991" y="134724"/>
                  </a:lnTo>
                  <a:lnTo>
                    <a:pt x="376956" y="116033"/>
                  </a:lnTo>
                  <a:lnTo>
                    <a:pt x="424162" y="98540"/>
                  </a:lnTo>
                  <a:lnTo>
                    <a:pt x="473500" y="82298"/>
                  </a:lnTo>
                  <a:lnTo>
                    <a:pt x="524859" y="67358"/>
                  </a:lnTo>
                  <a:lnTo>
                    <a:pt x="578127" y="53772"/>
                  </a:lnTo>
                  <a:lnTo>
                    <a:pt x="633195" y="41590"/>
                  </a:lnTo>
                  <a:lnTo>
                    <a:pt x="689950" y="30866"/>
                  </a:lnTo>
                  <a:lnTo>
                    <a:pt x="748282" y="21649"/>
                  </a:lnTo>
                  <a:lnTo>
                    <a:pt x="808080" y="13993"/>
                  </a:lnTo>
                  <a:lnTo>
                    <a:pt x="869234" y="7948"/>
                  </a:lnTo>
                  <a:lnTo>
                    <a:pt x="931633" y="3567"/>
                  </a:lnTo>
                  <a:lnTo>
                    <a:pt x="995165" y="900"/>
                  </a:lnTo>
                  <a:lnTo>
                    <a:pt x="1059721" y="0"/>
                  </a:lnTo>
                  <a:lnTo>
                    <a:pt x="1124276" y="900"/>
                  </a:lnTo>
                  <a:lnTo>
                    <a:pt x="1187808" y="3567"/>
                  </a:lnTo>
                  <a:lnTo>
                    <a:pt x="1250207" y="7948"/>
                  </a:lnTo>
                  <a:lnTo>
                    <a:pt x="1311361" y="13993"/>
                  </a:lnTo>
                  <a:lnTo>
                    <a:pt x="1371159" y="21649"/>
                  </a:lnTo>
                  <a:lnTo>
                    <a:pt x="1429492" y="30866"/>
                  </a:lnTo>
                  <a:lnTo>
                    <a:pt x="1486247" y="41590"/>
                  </a:lnTo>
                  <a:lnTo>
                    <a:pt x="1541314" y="53772"/>
                  </a:lnTo>
                  <a:lnTo>
                    <a:pt x="1594582" y="67358"/>
                  </a:lnTo>
                  <a:lnTo>
                    <a:pt x="1645941" y="82298"/>
                  </a:lnTo>
                  <a:lnTo>
                    <a:pt x="1695279" y="98540"/>
                  </a:lnTo>
                  <a:lnTo>
                    <a:pt x="1742485" y="116033"/>
                  </a:lnTo>
                  <a:lnTo>
                    <a:pt x="1787450" y="134724"/>
                  </a:lnTo>
                  <a:lnTo>
                    <a:pt x="1830061" y="154562"/>
                  </a:lnTo>
                  <a:lnTo>
                    <a:pt x="1870208" y="175495"/>
                  </a:lnTo>
                  <a:lnTo>
                    <a:pt x="1907781" y="197473"/>
                  </a:lnTo>
                  <a:lnTo>
                    <a:pt x="1942668" y="220443"/>
                  </a:lnTo>
                  <a:lnTo>
                    <a:pt x="1974759" y="244353"/>
                  </a:lnTo>
                  <a:lnTo>
                    <a:pt x="2003942" y="269153"/>
                  </a:lnTo>
                  <a:lnTo>
                    <a:pt x="2053143" y="321213"/>
                  </a:lnTo>
                  <a:lnTo>
                    <a:pt x="2089384" y="376210"/>
                  </a:lnTo>
                  <a:lnTo>
                    <a:pt x="2111779" y="433731"/>
                  </a:lnTo>
                  <a:lnTo>
                    <a:pt x="2119441" y="493363"/>
                  </a:lnTo>
                  <a:lnTo>
                    <a:pt x="2111779" y="552996"/>
                  </a:lnTo>
                  <a:lnTo>
                    <a:pt x="2089384" y="610517"/>
                  </a:lnTo>
                  <a:lnTo>
                    <a:pt x="2053143" y="665514"/>
                  </a:lnTo>
                  <a:lnTo>
                    <a:pt x="2003942" y="717574"/>
                  </a:lnTo>
                  <a:lnTo>
                    <a:pt x="1974759" y="742374"/>
                  </a:lnTo>
                  <a:lnTo>
                    <a:pt x="1942668" y="766284"/>
                  </a:lnTo>
                  <a:lnTo>
                    <a:pt x="1907781" y="789254"/>
                  </a:lnTo>
                  <a:lnTo>
                    <a:pt x="1870208" y="811232"/>
                  </a:lnTo>
                  <a:lnTo>
                    <a:pt x="1830061" y="832165"/>
                  </a:lnTo>
                  <a:lnTo>
                    <a:pt x="1787450" y="852004"/>
                  </a:lnTo>
                  <a:lnTo>
                    <a:pt x="1742485" y="870695"/>
                  </a:lnTo>
                  <a:lnTo>
                    <a:pt x="1695279" y="888187"/>
                  </a:lnTo>
                  <a:lnTo>
                    <a:pt x="1645941" y="904429"/>
                  </a:lnTo>
                  <a:lnTo>
                    <a:pt x="1594582" y="919369"/>
                  </a:lnTo>
                  <a:lnTo>
                    <a:pt x="1541314" y="932956"/>
                  </a:lnTo>
                  <a:lnTo>
                    <a:pt x="1486247" y="945137"/>
                  </a:lnTo>
                  <a:lnTo>
                    <a:pt x="1429492" y="955862"/>
                  </a:lnTo>
                  <a:lnTo>
                    <a:pt x="1371159" y="965078"/>
                  </a:lnTo>
                  <a:lnTo>
                    <a:pt x="1311361" y="972734"/>
                  </a:lnTo>
                  <a:lnTo>
                    <a:pt x="1250207" y="978779"/>
                  </a:lnTo>
                  <a:lnTo>
                    <a:pt x="1187808" y="983161"/>
                  </a:lnTo>
                  <a:lnTo>
                    <a:pt x="1124276" y="985827"/>
                  </a:lnTo>
                  <a:lnTo>
                    <a:pt x="1059721" y="986728"/>
                  </a:lnTo>
                  <a:lnTo>
                    <a:pt x="995165" y="985827"/>
                  </a:lnTo>
                  <a:lnTo>
                    <a:pt x="931633" y="983161"/>
                  </a:lnTo>
                  <a:lnTo>
                    <a:pt x="869234" y="978779"/>
                  </a:lnTo>
                  <a:lnTo>
                    <a:pt x="808080" y="972734"/>
                  </a:lnTo>
                  <a:lnTo>
                    <a:pt x="748282" y="965078"/>
                  </a:lnTo>
                  <a:lnTo>
                    <a:pt x="689950" y="955862"/>
                  </a:lnTo>
                  <a:lnTo>
                    <a:pt x="633195" y="945137"/>
                  </a:lnTo>
                  <a:lnTo>
                    <a:pt x="578127" y="932956"/>
                  </a:lnTo>
                  <a:lnTo>
                    <a:pt x="524859" y="919369"/>
                  </a:lnTo>
                  <a:lnTo>
                    <a:pt x="473500" y="904429"/>
                  </a:lnTo>
                  <a:lnTo>
                    <a:pt x="424162" y="888187"/>
                  </a:lnTo>
                  <a:lnTo>
                    <a:pt x="376956" y="870695"/>
                  </a:lnTo>
                  <a:lnTo>
                    <a:pt x="331991" y="852004"/>
                  </a:lnTo>
                  <a:lnTo>
                    <a:pt x="289380" y="832165"/>
                  </a:lnTo>
                  <a:lnTo>
                    <a:pt x="249233" y="811232"/>
                  </a:lnTo>
                  <a:lnTo>
                    <a:pt x="211660" y="789254"/>
                  </a:lnTo>
                  <a:lnTo>
                    <a:pt x="176773" y="766284"/>
                  </a:lnTo>
                  <a:lnTo>
                    <a:pt x="144682" y="742374"/>
                  </a:lnTo>
                  <a:lnTo>
                    <a:pt x="115499" y="717574"/>
                  </a:lnTo>
                  <a:lnTo>
                    <a:pt x="66298" y="665514"/>
                  </a:lnTo>
                  <a:lnTo>
                    <a:pt x="30057" y="610517"/>
                  </a:lnTo>
                  <a:lnTo>
                    <a:pt x="7662" y="552996"/>
                  </a:lnTo>
                  <a:lnTo>
                    <a:pt x="1934" y="523418"/>
                  </a:lnTo>
                  <a:lnTo>
                    <a:pt x="0" y="493363"/>
                  </a:lnTo>
                  <a:close/>
                </a:path>
              </a:pathLst>
            </a:custGeom>
            <a:ln w="9524">
              <a:solidFill>
                <a:srgbClr val="AAEC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557404" y="3924903"/>
            <a:ext cx="12687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199390"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Cell </a:t>
            </a:r>
            <a:r>
              <a:rPr sz="1800" spc="-10" dirty="0">
                <a:latin typeface="Arial MT"/>
                <a:cs typeface="Arial MT"/>
              </a:rPr>
              <a:t>instance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&lt;functional&gt;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891580" y="3227847"/>
            <a:ext cx="5034280" cy="3159125"/>
            <a:chOff x="3891580" y="3227847"/>
            <a:chExt cx="5034280" cy="3159125"/>
          </a:xfrm>
        </p:grpSpPr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91580" y="3227847"/>
              <a:ext cx="360500" cy="7190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950630" y="3263897"/>
              <a:ext cx="242570" cy="601345"/>
            </a:xfrm>
            <a:custGeom>
              <a:avLst/>
              <a:gdLst/>
              <a:ahLst/>
              <a:cxnLst/>
              <a:rect l="l" t="t" r="r" b="b"/>
              <a:pathLst>
                <a:path w="242570" h="601345">
                  <a:moveTo>
                    <a:pt x="0" y="0"/>
                  </a:moveTo>
                  <a:lnTo>
                    <a:pt x="242399" y="6008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6270" y="5310697"/>
              <a:ext cx="2208967" cy="10762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61032" y="5335459"/>
              <a:ext cx="2119442" cy="98672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761032" y="5335459"/>
              <a:ext cx="2119630" cy="986790"/>
            </a:xfrm>
            <a:custGeom>
              <a:avLst/>
              <a:gdLst/>
              <a:ahLst/>
              <a:cxnLst/>
              <a:rect l="l" t="t" r="r" b="b"/>
              <a:pathLst>
                <a:path w="2119629" h="986789">
                  <a:moveTo>
                    <a:pt x="0" y="493363"/>
                  </a:moveTo>
                  <a:lnTo>
                    <a:pt x="1934" y="463309"/>
                  </a:lnTo>
                  <a:lnTo>
                    <a:pt x="7662" y="433731"/>
                  </a:lnTo>
                  <a:lnTo>
                    <a:pt x="30057" y="376210"/>
                  </a:lnTo>
                  <a:lnTo>
                    <a:pt x="66298" y="321213"/>
                  </a:lnTo>
                  <a:lnTo>
                    <a:pt x="115499" y="269153"/>
                  </a:lnTo>
                  <a:lnTo>
                    <a:pt x="144683" y="244353"/>
                  </a:lnTo>
                  <a:lnTo>
                    <a:pt x="176773" y="220443"/>
                  </a:lnTo>
                  <a:lnTo>
                    <a:pt x="211660" y="197473"/>
                  </a:lnTo>
                  <a:lnTo>
                    <a:pt x="249233" y="175495"/>
                  </a:lnTo>
                  <a:lnTo>
                    <a:pt x="289380" y="154562"/>
                  </a:lnTo>
                  <a:lnTo>
                    <a:pt x="331991" y="134724"/>
                  </a:lnTo>
                  <a:lnTo>
                    <a:pt x="376956" y="116032"/>
                  </a:lnTo>
                  <a:lnTo>
                    <a:pt x="424163" y="98540"/>
                  </a:lnTo>
                  <a:lnTo>
                    <a:pt x="473501" y="82298"/>
                  </a:lnTo>
                  <a:lnTo>
                    <a:pt x="524859" y="67358"/>
                  </a:lnTo>
                  <a:lnTo>
                    <a:pt x="578128" y="53772"/>
                  </a:lnTo>
                  <a:lnTo>
                    <a:pt x="633195" y="41590"/>
                  </a:lnTo>
                  <a:lnTo>
                    <a:pt x="689950" y="30866"/>
                  </a:lnTo>
                  <a:lnTo>
                    <a:pt x="748282" y="21649"/>
                  </a:lnTo>
                  <a:lnTo>
                    <a:pt x="808081" y="13993"/>
                  </a:lnTo>
                  <a:lnTo>
                    <a:pt x="869235" y="7948"/>
                  </a:lnTo>
                  <a:lnTo>
                    <a:pt x="931633" y="3567"/>
                  </a:lnTo>
                  <a:lnTo>
                    <a:pt x="995166" y="900"/>
                  </a:lnTo>
                  <a:lnTo>
                    <a:pt x="1059721" y="0"/>
                  </a:lnTo>
                  <a:lnTo>
                    <a:pt x="1124276" y="900"/>
                  </a:lnTo>
                  <a:lnTo>
                    <a:pt x="1187809" y="3567"/>
                  </a:lnTo>
                  <a:lnTo>
                    <a:pt x="1250207" y="7948"/>
                  </a:lnTo>
                  <a:lnTo>
                    <a:pt x="1311361" y="13993"/>
                  </a:lnTo>
                  <a:lnTo>
                    <a:pt x="1371160" y="21649"/>
                  </a:lnTo>
                  <a:lnTo>
                    <a:pt x="1429492" y="30866"/>
                  </a:lnTo>
                  <a:lnTo>
                    <a:pt x="1486247" y="41590"/>
                  </a:lnTo>
                  <a:lnTo>
                    <a:pt x="1541314" y="53772"/>
                  </a:lnTo>
                  <a:lnTo>
                    <a:pt x="1594583" y="67358"/>
                  </a:lnTo>
                  <a:lnTo>
                    <a:pt x="1645941" y="82298"/>
                  </a:lnTo>
                  <a:lnTo>
                    <a:pt x="1695279" y="98540"/>
                  </a:lnTo>
                  <a:lnTo>
                    <a:pt x="1742486" y="116032"/>
                  </a:lnTo>
                  <a:lnTo>
                    <a:pt x="1787450" y="134724"/>
                  </a:lnTo>
                  <a:lnTo>
                    <a:pt x="1830062" y="154562"/>
                  </a:lnTo>
                  <a:lnTo>
                    <a:pt x="1870209" y="175495"/>
                  </a:lnTo>
                  <a:lnTo>
                    <a:pt x="1907782" y="197473"/>
                  </a:lnTo>
                  <a:lnTo>
                    <a:pt x="1942669" y="220443"/>
                  </a:lnTo>
                  <a:lnTo>
                    <a:pt x="1974759" y="244353"/>
                  </a:lnTo>
                  <a:lnTo>
                    <a:pt x="2003942" y="269153"/>
                  </a:lnTo>
                  <a:lnTo>
                    <a:pt x="2053143" y="321213"/>
                  </a:lnTo>
                  <a:lnTo>
                    <a:pt x="2089385" y="376210"/>
                  </a:lnTo>
                  <a:lnTo>
                    <a:pt x="2111780" y="433731"/>
                  </a:lnTo>
                  <a:lnTo>
                    <a:pt x="2119442" y="493363"/>
                  </a:lnTo>
                  <a:lnTo>
                    <a:pt x="2111780" y="552996"/>
                  </a:lnTo>
                  <a:lnTo>
                    <a:pt x="2089385" y="610517"/>
                  </a:lnTo>
                  <a:lnTo>
                    <a:pt x="2053143" y="665514"/>
                  </a:lnTo>
                  <a:lnTo>
                    <a:pt x="2003942" y="717574"/>
                  </a:lnTo>
                  <a:lnTo>
                    <a:pt x="1974759" y="742374"/>
                  </a:lnTo>
                  <a:lnTo>
                    <a:pt x="1942669" y="766284"/>
                  </a:lnTo>
                  <a:lnTo>
                    <a:pt x="1907782" y="789254"/>
                  </a:lnTo>
                  <a:lnTo>
                    <a:pt x="1870209" y="811232"/>
                  </a:lnTo>
                  <a:lnTo>
                    <a:pt x="1830062" y="832165"/>
                  </a:lnTo>
                  <a:lnTo>
                    <a:pt x="1787450" y="852003"/>
                  </a:lnTo>
                  <a:lnTo>
                    <a:pt x="1742486" y="870694"/>
                  </a:lnTo>
                  <a:lnTo>
                    <a:pt x="1695279" y="888187"/>
                  </a:lnTo>
                  <a:lnTo>
                    <a:pt x="1645941" y="904429"/>
                  </a:lnTo>
                  <a:lnTo>
                    <a:pt x="1594583" y="919369"/>
                  </a:lnTo>
                  <a:lnTo>
                    <a:pt x="1541314" y="932955"/>
                  </a:lnTo>
                  <a:lnTo>
                    <a:pt x="1486247" y="945137"/>
                  </a:lnTo>
                  <a:lnTo>
                    <a:pt x="1429492" y="955861"/>
                  </a:lnTo>
                  <a:lnTo>
                    <a:pt x="1371160" y="965078"/>
                  </a:lnTo>
                  <a:lnTo>
                    <a:pt x="1311361" y="972734"/>
                  </a:lnTo>
                  <a:lnTo>
                    <a:pt x="1250207" y="978779"/>
                  </a:lnTo>
                  <a:lnTo>
                    <a:pt x="1187809" y="983160"/>
                  </a:lnTo>
                  <a:lnTo>
                    <a:pt x="1124276" y="985827"/>
                  </a:lnTo>
                  <a:lnTo>
                    <a:pt x="1059721" y="986727"/>
                  </a:lnTo>
                  <a:lnTo>
                    <a:pt x="995166" y="985827"/>
                  </a:lnTo>
                  <a:lnTo>
                    <a:pt x="931633" y="983160"/>
                  </a:lnTo>
                  <a:lnTo>
                    <a:pt x="869235" y="978779"/>
                  </a:lnTo>
                  <a:lnTo>
                    <a:pt x="808081" y="972734"/>
                  </a:lnTo>
                  <a:lnTo>
                    <a:pt x="748282" y="965078"/>
                  </a:lnTo>
                  <a:lnTo>
                    <a:pt x="689950" y="955861"/>
                  </a:lnTo>
                  <a:lnTo>
                    <a:pt x="633195" y="945137"/>
                  </a:lnTo>
                  <a:lnTo>
                    <a:pt x="578128" y="932955"/>
                  </a:lnTo>
                  <a:lnTo>
                    <a:pt x="524859" y="919369"/>
                  </a:lnTo>
                  <a:lnTo>
                    <a:pt x="473501" y="904429"/>
                  </a:lnTo>
                  <a:lnTo>
                    <a:pt x="424163" y="888187"/>
                  </a:lnTo>
                  <a:lnTo>
                    <a:pt x="376956" y="870694"/>
                  </a:lnTo>
                  <a:lnTo>
                    <a:pt x="331991" y="852003"/>
                  </a:lnTo>
                  <a:lnTo>
                    <a:pt x="289380" y="832165"/>
                  </a:lnTo>
                  <a:lnTo>
                    <a:pt x="249233" y="811232"/>
                  </a:lnTo>
                  <a:lnTo>
                    <a:pt x="211660" y="789254"/>
                  </a:lnTo>
                  <a:lnTo>
                    <a:pt x="176773" y="766284"/>
                  </a:lnTo>
                  <a:lnTo>
                    <a:pt x="144683" y="742374"/>
                  </a:lnTo>
                  <a:lnTo>
                    <a:pt x="115499" y="717574"/>
                  </a:lnTo>
                  <a:lnTo>
                    <a:pt x="66298" y="665514"/>
                  </a:lnTo>
                  <a:lnTo>
                    <a:pt x="30057" y="610517"/>
                  </a:lnTo>
                  <a:lnTo>
                    <a:pt x="7662" y="552996"/>
                  </a:lnTo>
                  <a:lnTo>
                    <a:pt x="1934" y="523418"/>
                  </a:lnTo>
                  <a:lnTo>
                    <a:pt x="0" y="493363"/>
                  </a:lnTo>
                  <a:close/>
                </a:path>
              </a:pathLst>
            </a:custGeom>
            <a:ln w="9524">
              <a:solidFill>
                <a:srgbClr val="00AD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210769" y="5395500"/>
            <a:ext cx="12179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173990"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Cell </a:t>
            </a:r>
            <a:r>
              <a:rPr sz="1800" spc="-10" dirty="0">
                <a:latin typeface="Arial MT"/>
                <a:cs typeface="Arial MT"/>
              </a:rPr>
              <a:t>instance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spc="-25" dirty="0">
                <a:latin typeface="Arial MT"/>
                <a:cs typeface="Arial MT"/>
              </a:rPr>
              <a:t>&lt;Verilog-A&gt;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33104" y="4815510"/>
            <a:ext cx="1247140" cy="602615"/>
            <a:chOff x="6633104" y="4815510"/>
            <a:chExt cx="1247140" cy="602615"/>
          </a:xfrm>
        </p:grpSpPr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33104" y="4815510"/>
              <a:ext cx="1246700" cy="6020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692154" y="4851560"/>
              <a:ext cx="1129030" cy="484505"/>
            </a:xfrm>
            <a:custGeom>
              <a:avLst/>
              <a:gdLst/>
              <a:ahLst/>
              <a:cxnLst/>
              <a:rect l="l" t="t" r="r" b="b"/>
              <a:pathLst>
                <a:path w="1129029" h="484504">
                  <a:moveTo>
                    <a:pt x="1128599" y="4838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947838" y="6474738"/>
            <a:ext cx="1873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Lab.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9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Create</a:t>
            </a:r>
            <a:r>
              <a:rPr sz="3950" spc="-65" dirty="0"/>
              <a:t> </a:t>
            </a:r>
            <a:r>
              <a:rPr sz="3950" dirty="0"/>
              <a:t>Config</a:t>
            </a:r>
            <a:r>
              <a:rPr sz="3950" spc="-130" dirty="0"/>
              <a:t> </a:t>
            </a:r>
            <a:r>
              <a:rPr sz="3950" spc="-10" dirty="0"/>
              <a:t>View</a:t>
            </a:r>
            <a:r>
              <a:rPr sz="3950" spc="-60" dirty="0"/>
              <a:t> </a:t>
            </a:r>
            <a:r>
              <a:rPr sz="3950" dirty="0"/>
              <a:t>for</a:t>
            </a:r>
            <a:r>
              <a:rPr sz="3950" spc="-55" dirty="0"/>
              <a:t> </a:t>
            </a:r>
            <a:r>
              <a:rPr sz="3950" spc="-10" dirty="0"/>
              <a:t>Simulation</a:t>
            </a:r>
            <a:endParaRPr sz="3950"/>
          </a:p>
        </p:txBody>
      </p:sp>
      <p:grpSp>
        <p:nvGrpSpPr>
          <p:cNvPr id="3" name="object 3"/>
          <p:cNvGrpSpPr/>
          <p:nvPr/>
        </p:nvGrpSpPr>
        <p:grpSpPr>
          <a:xfrm>
            <a:off x="881903" y="2642928"/>
            <a:ext cx="3336290" cy="3537585"/>
            <a:chOff x="881903" y="2642928"/>
            <a:chExt cx="3336290" cy="3537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903" y="2642928"/>
              <a:ext cx="3335725" cy="35372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74700" y="3357144"/>
              <a:ext cx="1977389" cy="822325"/>
            </a:xfrm>
            <a:custGeom>
              <a:avLst/>
              <a:gdLst/>
              <a:ahLst/>
              <a:cxnLst/>
              <a:rect l="l" t="t" r="r" b="b"/>
              <a:pathLst>
                <a:path w="1977389" h="822325">
                  <a:moveTo>
                    <a:pt x="0" y="0"/>
                  </a:moveTo>
                  <a:lnTo>
                    <a:pt x="1977107" y="0"/>
                  </a:lnTo>
                  <a:lnTo>
                    <a:pt x="1977107" y="562242"/>
                  </a:lnTo>
                  <a:lnTo>
                    <a:pt x="0" y="562242"/>
                  </a:lnTo>
                  <a:lnTo>
                    <a:pt x="0" y="0"/>
                  </a:lnTo>
                  <a:close/>
                </a:path>
                <a:path w="1977389" h="822325">
                  <a:moveTo>
                    <a:pt x="0" y="573238"/>
                  </a:moveTo>
                  <a:lnTo>
                    <a:pt x="1580867" y="573238"/>
                  </a:lnTo>
                  <a:lnTo>
                    <a:pt x="1580867" y="822158"/>
                  </a:lnTo>
                  <a:lnTo>
                    <a:pt x="0" y="822158"/>
                  </a:lnTo>
                  <a:lnTo>
                    <a:pt x="0" y="573238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2560" y="1483235"/>
            <a:ext cx="7962265" cy="183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indent="-315595">
              <a:lnSpc>
                <a:spcPts val="2735"/>
              </a:lnSpc>
              <a:spcBef>
                <a:spcPts val="100"/>
              </a:spcBef>
              <a:buClr>
                <a:srgbClr val="00B050"/>
              </a:buClr>
              <a:buFont typeface="Arial MT"/>
              <a:buChar char="•"/>
              <a:tabLst>
                <a:tab pos="32829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mixed-</a:t>
            </a:r>
            <a:r>
              <a:rPr sz="2400" dirty="0">
                <a:latin typeface="Times New Roman"/>
                <a:cs typeface="Times New Roman"/>
              </a:rPr>
              <a:t>signal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simulation hierarchy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controlled </a:t>
            </a:r>
            <a:r>
              <a:rPr sz="2400" spc="-25" dirty="0">
                <a:latin typeface="Times New Roman"/>
                <a:cs typeface="Times New Roman"/>
              </a:rPr>
              <a:t>by</a:t>
            </a:r>
            <a:endParaRPr sz="2400">
              <a:latin typeface="Times New Roman"/>
              <a:cs typeface="Times New Roman"/>
            </a:endParaRPr>
          </a:p>
          <a:p>
            <a:pPr marL="328930">
              <a:lnSpc>
                <a:spcPts val="2735"/>
              </a:lnSpc>
            </a:pPr>
            <a:r>
              <a:rPr sz="2400" b="1" spc="-10" dirty="0">
                <a:latin typeface="Times New Roman"/>
                <a:cs typeface="Times New Roman"/>
              </a:rPr>
              <a:t>Hierarchy-Editor</a:t>
            </a:r>
            <a:endParaRPr sz="2400">
              <a:latin typeface="Times New Roman"/>
              <a:cs typeface="Times New Roman"/>
            </a:endParaRPr>
          </a:p>
          <a:p>
            <a:pPr marL="651510" lvl="1" indent="-189230">
              <a:lnSpc>
                <a:spcPct val="100000"/>
              </a:lnSpc>
              <a:spcBef>
                <a:spcPts val="265"/>
              </a:spcBef>
              <a:buClr>
                <a:srgbClr val="FF0000"/>
              </a:buClr>
              <a:buFont typeface="Arial MT"/>
              <a:buChar char="•"/>
              <a:tabLst>
                <a:tab pos="65151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563C1"/>
                </a:solidFill>
                <a:latin typeface="Times New Roman"/>
                <a:cs typeface="Times New Roman"/>
              </a:rPr>
              <a:t>config</a:t>
            </a:r>
            <a:r>
              <a:rPr sz="2000" b="1" spc="-1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cell</a:t>
            </a:r>
            <a:r>
              <a:rPr sz="2000" spc="-10" dirty="0">
                <a:latin typeface="Times New Roman"/>
                <a:cs typeface="Times New Roman"/>
              </a:rPr>
              <a:t> view.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64"/>
              </a:spcBef>
            </a:pPr>
            <a:endParaRPr sz="2000">
              <a:latin typeface="Times New Roman"/>
              <a:cs typeface="Times New Roman"/>
            </a:endParaRPr>
          </a:p>
          <a:p>
            <a:pPr marL="3896360">
              <a:lnSpc>
                <a:spcPct val="100000"/>
              </a:lnSpc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Cell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name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top</a:t>
            </a:r>
            <a:r>
              <a:rPr sz="16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schematic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cell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simulation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4292" y="4093217"/>
            <a:ext cx="18319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Choose</a:t>
            </a:r>
            <a:r>
              <a:rPr sz="16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config</a:t>
            </a:r>
            <a:r>
              <a:rPr sz="16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type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53769" y="3200588"/>
            <a:ext cx="2307590" cy="2923540"/>
            <a:chOff x="2253769" y="3200588"/>
            <a:chExt cx="2307590" cy="2923540"/>
          </a:xfrm>
        </p:grpSpPr>
        <p:sp>
          <p:nvSpPr>
            <p:cNvPr id="9" name="object 9"/>
            <p:cNvSpPr/>
            <p:nvPr/>
          </p:nvSpPr>
          <p:spPr>
            <a:xfrm>
              <a:off x="4051807" y="3297417"/>
              <a:ext cx="335915" cy="169545"/>
            </a:xfrm>
            <a:custGeom>
              <a:avLst/>
              <a:gdLst/>
              <a:ahLst/>
              <a:cxnLst/>
              <a:rect l="l" t="t" r="r" b="b"/>
              <a:pathLst>
                <a:path w="335914" h="169545">
                  <a:moveTo>
                    <a:pt x="0" y="168992"/>
                  </a:moveTo>
                  <a:lnTo>
                    <a:pt x="335512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9961" y="3200588"/>
              <a:ext cx="220828" cy="17208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47270" y="4085514"/>
              <a:ext cx="602615" cy="90805"/>
            </a:xfrm>
            <a:custGeom>
              <a:avLst/>
              <a:gdLst/>
              <a:ahLst/>
              <a:cxnLst/>
              <a:rect l="l" t="t" r="r" b="b"/>
              <a:pathLst>
                <a:path w="602614" h="90804">
                  <a:moveTo>
                    <a:pt x="0" y="0"/>
                  </a:moveTo>
                  <a:lnTo>
                    <a:pt x="602585" y="90702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1438" y="4094936"/>
              <a:ext cx="218441" cy="1625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72819" y="5838414"/>
              <a:ext cx="558165" cy="266700"/>
            </a:xfrm>
            <a:custGeom>
              <a:avLst/>
              <a:gdLst/>
              <a:ahLst/>
              <a:cxnLst/>
              <a:rect l="l" t="t" r="r" b="b"/>
              <a:pathLst>
                <a:path w="558164" h="266700">
                  <a:moveTo>
                    <a:pt x="0" y="0"/>
                  </a:moveTo>
                  <a:lnTo>
                    <a:pt x="557940" y="0"/>
                  </a:lnTo>
                  <a:lnTo>
                    <a:pt x="557940" y="266546"/>
                  </a:lnTo>
                  <a:lnTo>
                    <a:pt x="0" y="26654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45" dirty="0"/>
              <a:t> </a:t>
            </a:r>
            <a:r>
              <a:rPr dirty="0"/>
              <a:t>New</a:t>
            </a:r>
            <a:r>
              <a:rPr spc="-45" dirty="0"/>
              <a:t> </a:t>
            </a:r>
            <a:r>
              <a:rPr spc="-10" dirty="0"/>
              <a:t>Configuration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9522" y="1392645"/>
            <a:ext cx="2647950" cy="3278504"/>
            <a:chOff x="649522" y="1392645"/>
            <a:chExt cx="2647950" cy="3278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522" y="1392645"/>
              <a:ext cx="2647391" cy="32779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46990" y="4345703"/>
              <a:ext cx="538480" cy="170180"/>
            </a:xfrm>
            <a:custGeom>
              <a:avLst/>
              <a:gdLst/>
              <a:ahLst/>
              <a:cxnLst/>
              <a:rect l="l" t="t" r="r" b="b"/>
              <a:pathLst>
                <a:path w="538480" h="170179">
                  <a:moveTo>
                    <a:pt x="0" y="0"/>
                  </a:moveTo>
                  <a:lnTo>
                    <a:pt x="538068" y="0"/>
                  </a:lnTo>
                  <a:lnTo>
                    <a:pt x="538068" y="169822"/>
                  </a:lnTo>
                  <a:lnTo>
                    <a:pt x="0" y="16982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7816" y="2080878"/>
              <a:ext cx="1945005" cy="177800"/>
            </a:xfrm>
            <a:custGeom>
              <a:avLst/>
              <a:gdLst/>
              <a:ahLst/>
              <a:cxnLst/>
              <a:rect l="l" t="t" r="r" b="b"/>
              <a:pathLst>
                <a:path w="1945005" h="177800">
                  <a:moveTo>
                    <a:pt x="0" y="0"/>
                  </a:moveTo>
                  <a:lnTo>
                    <a:pt x="1944943" y="0"/>
                  </a:lnTo>
                  <a:lnTo>
                    <a:pt x="1944943" y="177687"/>
                  </a:lnTo>
                  <a:lnTo>
                    <a:pt x="0" y="17768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3050" y="2215372"/>
            <a:ext cx="2583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Select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schematic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view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top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cell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66010" y="4556026"/>
            <a:ext cx="2853055" cy="1638935"/>
            <a:chOff x="2366010" y="4556026"/>
            <a:chExt cx="2853055" cy="1638935"/>
          </a:xfrm>
        </p:grpSpPr>
        <p:sp>
          <p:nvSpPr>
            <p:cNvPr id="9" name="object 9"/>
            <p:cNvSpPr/>
            <p:nvPr/>
          </p:nvSpPr>
          <p:spPr>
            <a:xfrm>
              <a:off x="3815068" y="5641161"/>
              <a:ext cx="252729" cy="151765"/>
            </a:xfrm>
            <a:custGeom>
              <a:avLst/>
              <a:gdLst/>
              <a:ahLst/>
              <a:cxnLst/>
              <a:rect l="l" t="t" r="r" b="b"/>
              <a:pathLst>
                <a:path w="252729" h="151764">
                  <a:moveTo>
                    <a:pt x="252589" y="151498"/>
                  </a:moveTo>
                  <a:lnTo>
                    <a:pt x="0" y="151498"/>
                  </a:lnTo>
                  <a:lnTo>
                    <a:pt x="0" y="0"/>
                  </a:lnTo>
                  <a:lnTo>
                    <a:pt x="252589" y="0"/>
                  </a:lnTo>
                  <a:lnTo>
                    <a:pt x="252589" y="151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8955" y="4835212"/>
              <a:ext cx="2639523" cy="13592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85060" y="4575076"/>
              <a:ext cx="352425" cy="227329"/>
            </a:xfrm>
            <a:custGeom>
              <a:avLst/>
              <a:gdLst/>
              <a:ahLst/>
              <a:cxnLst/>
              <a:rect l="l" t="t" r="r" b="b"/>
              <a:pathLst>
                <a:path w="352425" h="227329">
                  <a:moveTo>
                    <a:pt x="0" y="0"/>
                  </a:moveTo>
                  <a:lnTo>
                    <a:pt x="352154" y="227106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4057" y="4730245"/>
              <a:ext cx="217512" cy="1846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36484" y="5218808"/>
              <a:ext cx="1960880" cy="753745"/>
            </a:xfrm>
            <a:custGeom>
              <a:avLst/>
              <a:gdLst/>
              <a:ahLst/>
              <a:cxnLst/>
              <a:rect l="l" t="t" r="r" b="b"/>
              <a:pathLst>
                <a:path w="1960879" h="753745">
                  <a:moveTo>
                    <a:pt x="0" y="568427"/>
                  </a:moveTo>
                  <a:lnTo>
                    <a:pt x="397530" y="568427"/>
                  </a:lnTo>
                  <a:lnTo>
                    <a:pt x="397530" y="753262"/>
                  </a:lnTo>
                  <a:lnTo>
                    <a:pt x="0" y="753262"/>
                  </a:lnTo>
                  <a:lnTo>
                    <a:pt x="0" y="568427"/>
                  </a:lnTo>
                  <a:close/>
                </a:path>
                <a:path w="1960879" h="753745">
                  <a:moveTo>
                    <a:pt x="0" y="0"/>
                  </a:moveTo>
                  <a:lnTo>
                    <a:pt x="1960385" y="0"/>
                  </a:lnTo>
                  <a:lnTo>
                    <a:pt x="1960385" y="199935"/>
                  </a:lnTo>
                  <a:lnTo>
                    <a:pt x="0" y="19993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77871" y="5545834"/>
            <a:ext cx="2259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0000"/>
                </a:solidFill>
                <a:latin typeface="Arial MT"/>
                <a:cs typeface="Arial MT"/>
              </a:rPr>
              <a:t>Select</a:t>
            </a:r>
            <a:r>
              <a:rPr sz="12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0000"/>
                </a:solidFill>
                <a:latin typeface="Arial MT"/>
                <a:cs typeface="Arial MT"/>
              </a:rPr>
              <a:t>AMS simulator in</a:t>
            </a:r>
            <a:r>
              <a:rPr sz="1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Arial MT"/>
                <a:cs typeface="Arial MT"/>
              </a:rPr>
              <a:t>template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57045" y="1392645"/>
            <a:ext cx="3168015" cy="4430395"/>
            <a:chOff x="5257045" y="1392645"/>
            <a:chExt cx="3168015" cy="443039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8499" y="1392645"/>
              <a:ext cx="2945949" cy="37127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76095" y="5282470"/>
              <a:ext cx="577215" cy="521334"/>
            </a:xfrm>
            <a:custGeom>
              <a:avLst/>
              <a:gdLst/>
              <a:ahLst/>
              <a:cxnLst/>
              <a:rect l="l" t="t" r="r" b="b"/>
              <a:pathLst>
                <a:path w="577214" h="521335">
                  <a:moveTo>
                    <a:pt x="0" y="520981"/>
                  </a:moveTo>
                  <a:lnTo>
                    <a:pt x="576922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1790" y="5147539"/>
              <a:ext cx="208599" cy="20068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81540" y="2660889"/>
              <a:ext cx="2572385" cy="693420"/>
            </a:xfrm>
            <a:custGeom>
              <a:avLst/>
              <a:gdLst/>
              <a:ahLst/>
              <a:cxnLst/>
              <a:rect l="l" t="t" r="r" b="b"/>
              <a:pathLst>
                <a:path w="2572384" h="693420">
                  <a:moveTo>
                    <a:pt x="0" y="0"/>
                  </a:moveTo>
                  <a:lnTo>
                    <a:pt x="2572333" y="0"/>
                  </a:lnTo>
                  <a:lnTo>
                    <a:pt x="2572333" y="693278"/>
                  </a:lnTo>
                  <a:lnTo>
                    <a:pt x="0" y="69327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478600" y="2380048"/>
            <a:ext cx="3865879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8814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change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6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your</a:t>
            </a:r>
            <a:r>
              <a:rPr sz="14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library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Bottom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view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37481" y="4771452"/>
            <a:ext cx="312420" cy="168910"/>
          </a:xfrm>
          <a:custGeom>
            <a:avLst/>
            <a:gdLst/>
            <a:ahLst/>
            <a:cxnLst/>
            <a:rect l="l" t="t" r="r" b="b"/>
            <a:pathLst>
              <a:path w="312420" h="168910">
                <a:moveTo>
                  <a:pt x="0" y="0"/>
                </a:moveTo>
                <a:lnTo>
                  <a:pt x="311809" y="0"/>
                </a:lnTo>
                <a:lnTo>
                  <a:pt x="311809" y="168681"/>
                </a:lnTo>
                <a:lnTo>
                  <a:pt x="0" y="168681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7082" y="749644"/>
            <a:ext cx="5214620" cy="5255895"/>
            <a:chOff x="1977082" y="749644"/>
            <a:chExt cx="5214620" cy="5255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5943" y="1028542"/>
              <a:ext cx="4852114" cy="48521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77082" y="749644"/>
              <a:ext cx="5214620" cy="5255895"/>
            </a:xfrm>
            <a:custGeom>
              <a:avLst/>
              <a:gdLst/>
              <a:ahLst/>
              <a:cxnLst/>
              <a:rect l="l" t="t" r="r" b="b"/>
              <a:pathLst>
                <a:path w="5214620" h="5255895">
                  <a:moveTo>
                    <a:pt x="5214550" y="5255740"/>
                  </a:moveTo>
                  <a:lnTo>
                    <a:pt x="0" y="5255740"/>
                  </a:lnTo>
                  <a:lnTo>
                    <a:pt x="0" y="0"/>
                  </a:lnTo>
                  <a:lnTo>
                    <a:pt x="5214550" y="0"/>
                  </a:lnTo>
                  <a:lnTo>
                    <a:pt x="5214550" y="5255740"/>
                  </a:lnTo>
                  <a:close/>
                </a:path>
              </a:pathLst>
            </a:custGeom>
            <a:solidFill>
              <a:srgbClr val="FFFFFF">
                <a:alpha val="7725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46100" y="1239862"/>
            <a:ext cx="8064500" cy="120650"/>
          </a:xfrm>
          <a:custGeom>
            <a:avLst/>
            <a:gdLst/>
            <a:ahLst/>
            <a:cxnLst/>
            <a:rect l="l" t="t" r="r" b="b"/>
            <a:pathLst>
              <a:path w="8064500" h="120650">
                <a:moveTo>
                  <a:pt x="8064499" y="120603"/>
                </a:moveTo>
                <a:lnTo>
                  <a:pt x="0" y="120603"/>
                </a:lnTo>
                <a:lnTo>
                  <a:pt x="0" y="0"/>
                </a:lnTo>
                <a:lnTo>
                  <a:pt x="8064499" y="0"/>
                </a:lnTo>
                <a:lnTo>
                  <a:pt x="8064499" y="120603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845" y="6381376"/>
            <a:ext cx="309229" cy="3150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0538" y="6182638"/>
            <a:ext cx="3514090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spc="-15" dirty="0">
                <a:latin typeface="Arial MT"/>
                <a:cs typeface="Arial MT"/>
              </a:rPr>
              <a:t>Mixed-</a:t>
            </a:r>
            <a:r>
              <a:rPr sz="2000" dirty="0">
                <a:latin typeface="Arial MT"/>
                <a:cs typeface="Arial MT"/>
              </a:rPr>
              <a:t>Signal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Electronic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Design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Lab.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6073" y="1523671"/>
            <a:ext cx="7846695" cy="5191125"/>
            <a:chOff x="546073" y="1523671"/>
            <a:chExt cx="7846695" cy="51911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031" y="6642536"/>
              <a:ext cx="4089747" cy="457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4026" y="6642544"/>
              <a:ext cx="221615" cy="45720"/>
            </a:xfrm>
            <a:custGeom>
              <a:avLst/>
              <a:gdLst/>
              <a:ahLst/>
              <a:cxnLst/>
              <a:rect l="l" t="t" r="r" b="b"/>
              <a:pathLst>
                <a:path w="221615" h="45720">
                  <a:moveTo>
                    <a:pt x="221348" y="0"/>
                  </a:moveTo>
                  <a:lnTo>
                    <a:pt x="45720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221348" y="45720"/>
                  </a:lnTo>
                  <a:lnTo>
                    <a:pt x="22134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7464" y="6627675"/>
              <a:ext cx="132080" cy="80645"/>
            </a:xfrm>
            <a:custGeom>
              <a:avLst/>
              <a:gdLst/>
              <a:ahLst/>
              <a:cxnLst/>
              <a:rect l="l" t="t" r="r" b="b"/>
              <a:pathLst>
                <a:path w="132080" h="80645">
                  <a:moveTo>
                    <a:pt x="0" y="10749"/>
                  </a:moveTo>
                  <a:lnTo>
                    <a:pt x="0" y="79528"/>
                  </a:lnTo>
                </a:path>
                <a:path w="132080" h="80645">
                  <a:moveTo>
                    <a:pt x="41342" y="11528"/>
                  </a:moveTo>
                  <a:lnTo>
                    <a:pt x="41342" y="80306"/>
                  </a:lnTo>
                </a:path>
                <a:path w="132080" h="80645">
                  <a:moveTo>
                    <a:pt x="131838" y="0"/>
                  </a:moveTo>
                  <a:lnTo>
                    <a:pt x="131838" y="68778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73" y="1523671"/>
              <a:ext cx="4382496" cy="515028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86688" y="3195558"/>
              <a:ext cx="4257040" cy="1471295"/>
            </a:xfrm>
            <a:custGeom>
              <a:avLst/>
              <a:gdLst/>
              <a:ahLst/>
              <a:cxnLst/>
              <a:rect l="l" t="t" r="r" b="b"/>
              <a:pathLst>
                <a:path w="4257040" h="1471295">
                  <a:moveTo>
                    <a:pt x="0" y="0"/>
                  </a:moveTo>
                  <a:lnTo>
                    <a:pt x="4256535" y="0"/>
                  </a:lnTo>
                  <a:lnTo>
                    <a:pt x="4256535" y="1471020"/>
                  </a:lnTo>
                  <a:lnTo>
                    <a:pt x="0" y="147102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6124" y="4476198"/>
              <a:ext cx="3716211" cy="22371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082" y="4538157"/>
              <a:ext cx="3538410" cy="205930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719032" y="4519107"/>
              <a:ext cx="3576954" cy="2097405"/>
            </a:xfrm>
            <a:custGeom>
              <a:avLst/>
              <a:gdLst/>
              <a:ahLst/>
              <a:cxnLst/>
              <a:rect l="l" t="t" r="r" b="b"/>
              <a:pathLst>
                <a:path w="3576954" h="2097404">
                  <a:moveTo>
                    <a:pt x="0" y="0"/>
                  </a:moveTo>
                  <a:lnTo>
                    <a:pt x="3576510" y="0"/>
                  </a:lnTo>
                  <a:lnTo>
                    <a:pt x="3576510" y="2097408"/>
                  </a:lnTo>
                  <a:lnTo>
                    <a:pt x="0" y="209740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4883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87395" algn="l"/>
              </a:tabLst>
            </a:pPr>
            <a:r>
              <a:rPr spc="-10" dirty="0"/>
              <a:t>Configuration</a:t>
            </a:r>
            <a:r>
              <a:rPr dirty="0"/>
              <a:t>	</a:t>
            </a:r>
            <a:r>
              <a:rPr spc="-10" dirty="0"/>
              <a:t>Setting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82614" y="3204747"/>
            <a:ext cx="3550285" cy="127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73505" algn="just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hierarchy-editor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will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list</a:t>
            </a:r>
            <a:r>
              <a:rPr sz="16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cells</a:t>
            </a:r>
            <a:r>
              <a:rPr sz="16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views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Arial MT"/>
                <a:cs typeface="Arial MT"/>
              </a:rPr>
              <a:t>in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cell</a:t>
            </a:r>
            <a:r>
              <a:rPr sz="16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bindings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600">
              <a:latin typeface="Arial MT"/>
              <a:cs typeface="Arial MT"/>
            </a:endParaRPr>
          </a:p>
          <a:p>
            <a:pPr marL="1238250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Must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save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recompute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!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00951" y="4713085"/>
            <a:ext cx="1577340" cy="262255"/>
          </a:xfrm>
          <a:custGeom>
            <a:avLst/>
            <a:gdLst/>
            <a:ahLst/>
            <a:cxnLst/>
            <a:rect l="l" t="t" r="r" b="b"/>
            <a:pathLst>
              <a:path w="1577340" h="262254">
                <a:moveTo>
                  <a:pt x="1369761" y="5756"/>
                </a:moveTo>
                <a:lnTo>
                  <a:pt x="1576939" y="5756"/>
                </a:lnTo>
                <a:lnTo>
                  <a:pt x="1576939" y="261988"/>
                </a:lnTo>
                <a:lnTo>
                  <a:pt x="1369761" y="261988"/>
                </a:lnTo>
                <a:lnTo>
                  <a:pt x="1369761" y="5756"/>
                </a:lnTo>
                <a:close/>
              </a:path>
              <a:path w="1577340" h="262254">
                <a:moveTo>
                  <a:pt x="0" y="0"/>
                </a:moveTo>
                <a:lnTo>
                  <a:pt x="239343" y="0"/>
                </a:lnTo>
                <a:lnTo>
                  <a:pt x="239343" y="193810"/>
                </a:lnTo>
                <a:lnTo>
                  <a:pt x="0" y="19381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49733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2710" algn="l"/>
              </a:tabLst>
            </a:pPr>
            <a:r>
              <a:rPr spc="-20" dirty="0"/>
              <a:t>Open</a:t>
            </a:r>
            <a:r>
              <a:rPr dirty="0"/>
              <a:t>	Simulation</a:t>
            </a:r>
            <a:r>
              <a:rPr spc="-275" dirty="0"/>
              <a:t> </a:t>
            </a:r>
            <a:r>
              <a:rPr spc="-30" dirty="0"/>
              <a:t>Tool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9317" y="3316223"/>
            <a:ext cx="3287395" cy="2878455"/>
            <a:chOff x="829317" y="3316223"/>
            <a:chExt cx="3287395" cy="28784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317" y="3316223"/>
              <a:ext cx="3286869" cy="2878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96205" y="4289057"/>
              <a:ext cx="1300480" cy="115570"/>
            </a:xfrm>
            <a:custGeom>
              <a:avLst/>
              <a:gdLst/>
              <a:ahLst/>
              <a:cxnLst/>
              <a:rect l="l" t="t" r="r" b="b"/>
              <a:pathLst>
                <a:path w="1300479" h="115570">
                  <a:moveTo>
                    <a:pt x="0" y="0"/>
                  </a:moveTo>
                  <a:lnTo>
                    <a:pt x="1300231" y="0"/>
                  </a:lnTo>
                  <a:lnTo>
                    <a:pt x="1300231" y="115418"/>
                  </a:lnTo>
                  <a:lnTo>
                    <a:pt x="0" y="11541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031825" y="3303343"/>
            <a:ext cx="3783965" cy="2893060"/>
            <a:chOff x="5031825" y="3303343"/>
            <a:chExt cx="3783965" cy="28930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825" y="3317626"/>
              <a:ext cx="3783524" cy="2878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72359" y="3317630"/>
              <a:ext cx="1130300" cy="175260"/>
            </a:xfrm>
            <a:custGeom>
              <a:avLst/>
              <a:gdLst/>
              <a:ahLst/>
              <a:cxnLst/>
              <a:rect l="l" t="t" r="r" b="b"/>
              <a:pathLst>
                <a:path w="1130300" h="175260">
                  <a:moveTo>
                    <a:pt x="0" y="0"/>
                  </a:moveTo>
                  <a:lnTo>
                    <a:pt x="1129799" y="0"/>
                  </a:lnTo>
                  <a:lnTo>
                    <a:pt x="1129799" y="175199"/>
                  </a:lnTo>
                  <a:lnTo>
                    <a:pt x="0" y="1751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0192" y="1443966"/>
            <a:ext cx="8042275" cy="18618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35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Finish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create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config</a:t>
            </a:r>
            <a:endParaRPr sz="28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latin typeface="Times New Roman"/>
                <a:cs typeface="Times New Roman"/>
              </a:rPr>
              <a:t>Click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config at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library manager to open simulation </a:t>
            </a:r>
            <a:r>
              <a:rPr sz="2400" spc="-20" dirty="0">
                <a:latin typeface="Times New Roman"/>
                <a:cs typeface="Times New Roman"/>
              </a:rPr>
              <a:t>tool</a:t>
            </a:r>
            <a:endParaRPr sz="24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simulation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analog</a:t>
            </a:r>
            <a:endParaRPr sz="2400">
              <a:latin typeface="Times New Roman"/>
              <a:cs typeface="Times New Roman"/>
            </a:endParaRPr>
          </a:p>
          <a:p>
            <a:pPr marL="1100455" lvl="2" indent="-266700">
              <a:lnSpc>
                <a:spcPct val="100000"/>
              </a:lnSpc>
              <a:spcBef>
                <a:spcPts val="265"/>
              </a:spcBef>
              <a:buClr>
                <a:srgbClr val="ED7D31"/>
              </a:buClr>
              <a:buFont typeface="Arial MT"/>
              <a:buChar char="●"/>
              <a:tabLst>
                <a:tab pos="1100455" algn="l"/>
              </a:tabLst>
            </a:pPr>
            <a:r>
              <a:rPr sz="2000" dirty="0">
                <a:latin typeface="Times New Roman"/>
                <a:cs typeface="Times New Roman"/>
              </a:rPr>
              <a:t>Except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input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information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Confirm</a:t>
            </a:r>
            <a:r>
              <a:rPr sz="1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title</a:t>
            </a:r>
            <a:r>
              <a:rPr sz="1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has</a:t>
            </a:r>
            <a:r>
              <a:rPr sz="1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“config”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Digital</a:t>
            </a:r>
            <a:r>
              <a:rPr spc="-160" dirty="0"/>
              <a:t> </a:t>
            </a:r>
            <a:r>
              <a:rPr spc="-10" dirty="0"/>
              <a:t>Stimulus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192" y="1476326"/>
            <a:ext cx="7443470" cy="15589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21310" marR="636270" indent="-309245">
              <a:lnSpc>
                <a:spcPts val="3020"/>
              </a:lnSpc>
              <a:spcBef>
                <a:spcPts val="480"/>
              </a:spcBef>
              <a:buClr>
                <a:srgbClr val="00B050"/>
              </a:buClr>
              <a:buFont typeface="Arial MT"/>
              <a:buChar char="•"/>
              <a:tabLst>
                <a:tab pos="321310" algn="l"/>
              </a:tabLst>
            </a:pPr>
            <a:r>
              <a:rPr sz="2800" dirty="0">
                <a:latin typeface="Times New Roman"/>
                <a:cs typeface="Times New Roman"/>
              </a:rPr>
              <a:t>Create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behavioral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functional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view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stimulus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block</a:t>
            </a:r>
            <a:endParaRPr sz="2800">
              <a:latin typeface="Times New Roman"/>
              <a:cs typeface="Times New Roman"/>
            </a:endParaRPr>
          </a:p>
          <a:p>
            <a:pPr marL="643255" marR="5080" lvl="1" indent="-181610">
              <a:lnSpc>
                <a:spcPts val="2590"/>
              </a:lnSpc>
              <a:spcBef>
                <a:spcPts val="509"/>
              </a:spcBef>
              <a:buClr>
                <a:srgbClr val="FF0000"/>
              </a:buClr>
              <a:buFont typeface="Arial MT"/>
              <a:buChar char="•"/>
              <a:tabLst>
                <a:tab pos="64516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stimulus</a:t>
            </a:r>
            <a:r>
              <a:rPr sz="2400" spc="-25" dirty="0">
                <a:latin typeface="Times New Roman"/>
                <a:cs typeface="Times New Roman"/>
              </a:rPr>
              <a:t> (Verilog)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could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symbol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view 	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procedure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cell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04061" y="3176508"/>
            <a:ext cx="3893185" cy="2557780"/>
            <a:chOff x="2404061" y="3176508"/>
            <a:chExt cx="3893185" cy="2557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113" y="3253142"/>
              <a:ext cx="3855026" cy="23741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23111" y="3195558"/>
              <a:ext cx="3855085" cy="2519680"/>
            </a:xfrm>
            <a:custGeom>
              <a:avLst/>
              <a:gdLst/>
              <a:ahLst/>
              <a:cxnLst/>
              <a:rect l="l" t="t" r="r" b="b"/>
              <a:pathLst>
                <a:path w="3855085" h="2519679">
                  <a:moveTo>
                    <a:pt x="0" y="0"/>
                  </a:moveTo>
                  <a:lnTo>
                    <a:pt x="3855026" y="0"/>
                  </a:lnTo>
                  <a:lnTo>
                    <a:pt x="3855026" y="2519441"/>
                  </a:lnTo>
                  <a:lnTo>
                    <a:pt x="0" y="2519441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76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dirty="0">
                <a:solidFill>
                  <a:srgbClr val="000000"/>
                </a:solidFill>
              </a:rPr>
              <a:t>Introduction to</a:t>
            </a:r>
            <a:r>
              <a:rPr spc="-155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AMS</a:t>
            </a:r>
          </a:p>
          <a:p>
            <a:pPr marL="320675" indent="-30797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320675" algn="l"/>
              </a:tabLst>
            </a:pPr>
            <a:r>
              <a:rPr dirty="0"/>
              <a:t>AMS</a:t>
            </a:r>
            <a:r>
              <a:rPr spc="-45" dirty="0"/>
              <a:t> </a:t>
            </a:r>
            <a:r>
              <a:rPr dirty="0"/>
              <a:t>Simulation</a:t>
            </a:r>
            <a:r>
              <a:rPr spc="-35" dirty="0"/>
              <a:t> </a:t>
            </a:r>
            <a:r>
              <a:rPr spc="-10" dirty="0"/>
              <a:t>Setup</a:t>
            </a:r>
          </a:p>
          <a:p>
            <a:pPr marL="643255" lvl="1" indent="-18161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Analog</a:t>
            </a:r>
            <a:r>
              <a:rPr sz="240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r>
              <a:rPr sz="240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400" spc="-3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A</a:t>
            </a:r>
            <a:r>
              <a:rPr sz="24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643255" algn="l"/>
              </a:tabLst>
            </a:pP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Mixed-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Signal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Behavioral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endParaRPr sz="24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01090" algn="l"/>
              </a:tabLst>
            </a:pP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Lab1:</a:t>
            </a:r>
            <a:r>
              <a:rPr sz="20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Analog Model Simulation with</a:t>
            </a:r>
            <a:r>
              <a:rPr sz="2000" spc="-10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Lab2: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Mixed-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Signal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r>
              <a:rPr sz="2000" spc="-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000" spc="-114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Clr>
                <a:srgbClr val="ED7D31"/>
              </a:buClr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Lab3: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4-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bit</a:t>
            </a:r>
            <a:r>
              <a:rPr sz="2000" spc="-1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ADC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000" spc="-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3797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7050" algn="l"/>
              </a:tabLst>
            </a:pPr>
            <a:r>
              <a:rPr spc="-10" dirty="0"/>
              <a:t>Analog</a:t>
            </a:r>
            <a:r>
              <a:rPr dirty="0"/>
              <a:t>	</a:t>
            </a:r>
            <a:r>
              <a:rPr spc="-10" dirty="0"/>
              <a:t>Stimulus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192" y="1476326"/>
            <a:ext cx="6541134" cy="83629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21310" marR="5080" indent="-309245">
              <a:lnSpc>
                <a:spcPts val="3020"/>
              </a:lnSpc>
              <a:spcBef>
                <a:spcPts val="480"/>
              </a:spcBef>
              <a:buClr>
                <a:srgbClr val="00B050"/>
              </a:buClr>
              <a:buFont typeface="Arial MT"/>
              <a:buChar char="•"/>
              <a:tabLst>
                <a:tab pos="32131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analog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stimulus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added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10" dirty="0">
                <a:latin typeface="Times New Roman"/>
                <a:cs typeface="Times New Roman"/>
              </a:rPr>
              <a:t> circuit instance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61856" y="4090734"/>
            <a:ext cx="523240" cy="431800"/>
            <a:chOff x="4661856" y="4090734"/>
            <a:chExt cx="523240" cy="431800"/>
          </a:xfrm>
        </p:grpSpPr>
        <p:sp>
          <p:nvSpPr>
            <p:cNvPr id="5" name="object 5"/>
            <p:cNvSpPr/>
            <p:nvPr/>
          </p:nvSpPr>
          <p:spPr>
            <a:xfrm>
              <a:off x="4668206" y="4097084"/>
              <a:ext cx="510540" cy="419100"/>
            </a:xfrm>
            <a:custGeom>
              <a:avLst/>
              <a:gdLst/>
              <a:ahLst/>
              <a:cxnLst/>
              <a:rect l="l" t="t" r="r" b="b"/>
              <a:pathLst>
                <a:path w="510539" h="419100">
                  <a:moveTo>
                    <a:pt x="300599" y="418799"/>
                  </a:moveTo>
                  <a:lnTo>
                    <a:pt x="300599" y="314099"/>
                  </a:lnTo>
                  <a:lnTo>
                    <a:pt x="0" y="314099"/>
                  </a:lnTo>
                  <a:lnTo>
                    <a:pt x="0" y="104699"/>
                  </a:lnTo>
                  <a:lnTo>
                    <a:pt x="300599" y="104699"/>
                  </a:lnTo>
                  <a:lnTo>
                    <a:pt x="300599" y="0"/>
                  </a:lnTo>
                  <a:lnTo>
                    <a:pt x="509999" y="209399"/>
                  </a:lnTo>
                  <a:lnTo>
                    <a:pt x="300599" y="41879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68206" y="4097084"/>
              <a:ext cx="510540" cy="419100"/>
            </a:xfrm>
            <a:custGeom>
              <a:avLst/>
              <a:gdLst/>
              <a:ahLst/>
              <a:cxnLst/>
              <a:rect l="l" t="t" r="r" b="b"/>
              <a:pathLst>
                <a:path w="510539" h="419100">
                  <a:moveTo>
                    <a:pt x="0" y="104699"/>
                  </a:moveTo>
                  <a:lnTo>
                    <a:pt x="300599" y="104699"/>
                  </a:lnTo>
                  <a:lnTo>
                    <a:pt x="300599" y="0"/>
                  </a:lnTo>
                  <a:lnTo>
                    <a:pt x="509999" y="209399"/>
                  </a:lnTo>
                  <a:lnTo>
                    <a:pt x="300599" y="418799"/>
                  </a:lnTo>
                  <a:lnTo>
                    <a:pt x="300599" y="314099"/>
                  </a:lnTo>
                  <a:lnTo>
                    <a:pt x="0" y="314099"/>
                  </a:lnTo>
                  <a:lnTo>
                    <a:pt x="0" y="104699"/>
                  </a:lnTo>
                  <a:close/>
                </a:path>
              </a:pathLst>
            </a:custGeom>
            <a:ln w="12699">
              <a:solidFill>
                <a:srgbClr val="4271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16995" y="2515035"/>
            <a:ext cx="2392680" cy="3597275"/>
            <a:chOff x="1916995" y="2515035"/>
            <a:chExt cx="2392680" cy="35972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6995" y="2515035"/>
              <a:ext cx="2392080" cy="358291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87479" y="2724566"/>
              <a:ext cx="1800225" cy="3373754"/>
            </a:xfrm>
            <a:custGeom>
              <a:avLst/>
              <a:gdLst/>
              <a:ahLst/>
              <a:cxnLst/>
              <a:rect l="l" t="t" r="r" b="b"/>
              <a:pathLst>
                <a:path w="1800225" h="3373754">
                  <a:moveTo>
                    <a:pt x="743734" y="1632948"/>
                  </a:moveTo>
                  <a:lnTo>
                    <a:pt x="1799969" y="1632948"/>
                  </a:lnTo>
                  <a:lnTo>
                    <a:pt x="1799969" y="3373379"/>
                  </a:lnTo>
                  <a:lnTo>
                    <a:pt x="743734" y="3373379"/>
                  </a:lnTo>
                  <a:lnTo>
                    <a:pt x="743734" y="1632948"/>
                  </a:lnTo>
                  <a:close/>
                </a:path>
                <a:path w="1800225" h="3373754">
                  <a:moveTo>
                    <a:pt x="0" y="0"/>
                  </a:moveTo>
                  <a:lnTo>
                    <a:pt x="1588323" y="0"/>
                  </a:lnTo>
                  <a:lnTo>
                    <a:pt x="1588323" y="579465"/>
                  </a:lnTo>
                  <a:lnTo>
                    <a:pt x="0" y="579465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90360" y="2193752"/>
            <a:ext cx="1118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1E4E78"/>
                </a:solidFill>
                <a:latin typeface="Calibri"/>
                <a:cs typeface="Calibri"/>
              </a:rPr>
              <a:t>Add</a:t>
            </a:r>
            <a:r>
              <a:rPr sz="1600" b="1" spc="-45" dirty="0">
                <a:solidFill>
                  <a:srgbClr val="1E4E7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1E4E78"/>
                </a:solidFill>
                <a:latin typeface="Calibri"/>
                <a:cs typeface="Calibri"/>
              </a:rPr>
              <a:t>Instance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4245" y="4414004"/>
            <a:ext cx="85534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Set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voltage</a:t>
            </a:r>
            <a:r>
              <a:rPr sz="16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Calibri"/>
                <a:cs typeface="Calibri"/>
              </a:rPr>
              <a:t>&amp;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frequency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9524" y="3196450"/>
            <a:ext cx="3302874" cy="24019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44245" y="2490307"/>
            <a:ext cx="10680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781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Choose analogLib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&amp;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vpulse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cell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708" y="1476326"/>
            <a:ext cx="1442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25" algn="l"/>
              </a:tabLst>
            </a:pPr>
            <a:r>
              <a:rPr sz="2800" spc="-25" dirty="0">
                <a:solidFill>
                  <a:srgbClr val="00B050"/>
                </a:solidFill>
                <a:latin typeface="Calibri"/>
                <a:cs typeface="Calibri"/>
              </a:rPr>
              <a:t>1.</a:t>
            </a:r>
            <a:r>
              <a:rPr sz="2800" dirty="0">
                <a:solidFill>
                  <a:srgbClr val="00B050"/>
                </a:solidFill>
                <a:latin typeface="Calibri"/>
                <a:cs typeface="Calibri"/>
              </a:rPr>
              <a:t>	</a:t>
            </a:r>
            <a:r>
              <a:rPr sz="2800" spc="-10" dirty="0"/>
              <a:t>Setup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4708" y="1859199"/>
            <a:ext cx="4558665" cy="368427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30530">
              <a:lnSpc>
                <a:spcPct val="100000"/>
              </a:lnSpc>
              <a:spcBef>
                <a:spcPts val="660"/>
              </a:spcBef>
            </a:pPr>
            <a:r>
              <a:rPr sz="2400" spc="285" dirty="0">
                <a:solidFill>
                  <a:srgbClr val="FF0000"/>
                </a:solidFill>
                <a:latin typeface="Segoe UI Symbol"/>
                <a:cs typeface="Segoe UI Symbol"/>
              </a:rPr>
              <a:t>✔</a:t>
            </a:r>
            <a:r>
              <a:rPr sz="2400" spc="-50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Simulator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choose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AMS</a:t>
            </a:r>
            <a:endParaRPr sz="2400">
              <a:latin typeface="Times New Roman"/>
              <a:cs typeface="Times New Roman"/>
            </a:endParaRPr>
          </a:p>
          <a:p>
            <a:pPr marL="619125" indent="-606425">
              <a:lnSpc>
                <a:spcPct val="100000"/>
              </a:lnSpc>
              <a:spcBef>
                <a:spcPts val="660"/>
              </a:spcBef>
              <a:buClr>
                <a:srgbClr val="00B050"/>
              </a:buClr>
              <a:buFont typeface="Calibri"/>
              <a:buAutoNum type="arabicPeriod" startAt="2"/>
              <a:tabLst>
                <a:tab pos="619125" algn="l"/>
              </a:tabLst>
            </a:pPr>
            <a:r>
              <a:rPr sz="2800" spc="-10" dirty="0">
                <a:latin typeface="Times New Roman"/>
                <a:cs typeface="Times New Roman"/>
              </a:rPr>
              <a:t>Analysis</a:t>
            </a:r>
            <a:endParaRPr sz="2800">
              <a:latin typeface="Times New Roman"/>
              <a:cs typeface="Times New Roman"/>
            </a:endParaRPr>
          </a:p>
          <a:p>
            <a:pPr marL="430530">
              <a:lnSpc>
                <a:spcPct val="100000"/>
              </a:lnSpc>
              <a:spcBef>
                <a:spcPts val="219"/>
              </a:spcBef>
            </a:pPr>
            <a:r>
              <a:rPr sz="2400" spc="285" dirty="0">
                <a:solidFill>
                  <a:srgbClr val="FF0000"/>
                </a:solidFill>
                <a:latin typeface="Segoe UI Symbol"/>
                <a:cs typeface="Segoe UI Symbol"/>
              </a:rPr>
              <a:t>✔</a:t>
            </a:r>
            <a:r>
              <a:rPr sz="2400" spc="-105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  <a:p>
            <a:pPr marL="430530">
              <a:lnSpc>
                <a:spcPct val="100000"/>
              </a:lnSpc>
              <a:spcBef>
                <a:spcPts val="210"/>
              </a:spcBef>
            </a:pPr>
            <a:r>
              <a:rPr sz="2400" spc="285" dirty="0">
                <a:solidFill>
                  <a:srgbClr val="FF0000"/>
                </a:solidFill>
                <a:latin typeface="Segoe UI Symbol"/>
                <a:cs typeface="Segoe UI Symbol"/>
              </a:rPr>
              <a:t>✔</a:t>
            </a:r>
            <a:r>
              <a:rPr sz="2400" spc="-65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simulation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enable</a:t>
            </a:r>
            <a:endParaRPr sz="2400">
              <a:latin typeface="Times New Roman"/>
              <a:cs typeface="Times New Roman"/>
            </a:endParaRPr>
          </a:p>
          <a:p>
            <a:pPr marL="619125" indent="-606425">
              <a:lnSpc>
                <a:spcPct val="100000"/>
              </a:lnSpc>
              <a:spcBef>
                <a:spcPts val="660"/>
              </a:spcBef>
              <a:buClr>
                <a:srgbClr val="00B050"/>
              </a:buClr>
              <a:buFont typeface="Calibri"/>
              <a:buAutoNum type="arabicPeriod" startAt="3"/>
              <a:tabLst>
                <a:tab pos="619125" algn="l"/>
              </a:tabLst>
            </a:pPr>
            <a:r>
              <a:rPr sz="2800" spc="-10" dirty="0">
                <a:latin typeface="Times New Roman"/>
                <a:cs typeface="Times New Roman"/>
              </a:rPr>
              <a:t>Outputs</a:t>
            </a:r>
            <a:endParaRPr sz="2800">
              <a:latin typeface="Times New Roman"/>
              <a:cs typeface="Times New Roman"/>
            </a:endParaRPr>
          </a:p>
          <a:p>
            <a:pPr marL="430530">
              <a:lnSpc>
                <a:spcPct val="100000"/>
              </a:lnSpc>
              <a:spcBef>
                <a:spcPts val="215"/>
              </a:spcBef>
            </a:pPr>
            <a:r>
              <a:rPr sz="2400" spc="285" dirty="0">
                <a:solidFill>
                  <a:srgbClr val="FF0000"/>
                </a:solidFill>
                <a:latin typeface="Segoe UI Symbol"/>
                <a:cs typeface="Segoe UI Symbol"/>
              </a:rPr>
              <a:t>✔</a:t>
            </a:r>
            <a:r>
              <a:rPr sz="2400" spc="-75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0" dirty="0">
                <a:latin typeface="Times New Roman"/>
                <a:cs typeface="Times New Roman"/>
              </a:rPr>
              <a:t> design</a:t>
            </a:r>
            <a:endParaRPr sz="2400">
              <a:latin typeface="Times New Roman"/>
              <a:cs typeface="Times New Roman"/>
            </a:endParaRPr>
          </a:p>
          <a:p>
            <a:pPr marL="619125" indent="-606425">
              <a:lnSpc>
                <a:spcPct val="100000"/>
              </a:lnSpc>
              <a:spcBef>
                <a:spcPts val="660"/>
              </a:spcBef>
              <a:buClr>
                <a:srgbClr val="00B050"/>
              </a:buClr>
              <a:buFont typeface="Calibri"/>
              <a:buAutoNum type="arabicPeriod" startAt="4"/>
              <a:tabLst>
                <a:tab pos="619125" algn="l"/>
              </a:tabLst>
            </a:pPr>
            <a:r>
              <a:rPr sz="2800" spc="-25" dirty="0">
                <a:latin typeface="Times New Roman"/>
                <a:cs typeface="Times New Roman"/>
              </a:rPr>
              <a:t>Run</a:t>
            </a:r>
            <a:endParaRPr sz="2800">
              <a:latin typeface="Times New Roman"/>
              <a:cs typeface="Times New Roman"/>
            </a:endParaRPr>
          </a:p>
          <a:p>
            <a:pPr marL="619125" indent="-606425">
              <a:lnSpc>
                <a:spcPct val="100000"/>
              </a:lnSpc>
              <a:spcBef>
                <a:spcPts val="665"/>
              </a:spcBef>
              <a:buClr>
                <a:srgbClr val="00B050"/>
              </a:buClr>
              <a:buFont typeface="Calibri"/>
              <a:buAutoNum type="arabicPeriod" startAt="4"/>
              <a:tabLst>
                <a:tab pos="619125" algn="l"/>
              </a:tabLst>
            </a:pPr>
            <a:r>
              <a:rPr sz="2800" spc="-20" dirty="0">
                <a:latin typeface="Times New Roman"/>
                <a:cs typeface="Times New Roman"/>
              </a:rPr>
              <a:t>Waveform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viewer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40789" y="1912937"/>
            <a:ext cx="3598545" cy="2573020"/>
            <a:chOff x="5240789" y="1912937"/>
            <a:chExt cx="3598545" cy="2573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5077" y="1912937"/>
              <a:ext cx="3584122" cy="25724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55076" y="2036064"/>
              <a:ext cx="2775585" cy="222885"/>
            </a:xfrm>
            <a:custGeom>
              <a:avLst/>
              <a:gdLst/>
              <a:ahLst/>
              <a:cxnLst/>
              <a:rect l="l" t="t" r="r" b="b"/>
              <a:pathLst>
                <a:path w="2775584" h="222885">
                  <a:moveTo>
                    <a:pt x="0" y="0"/>
                  </a:moveTo>
                  <a:lnTo>
                    <a:pt x="2775040" y="0"/>
                  </a:lnTo>
                  <a:lnTo>
                    <a:pt x="2775040" y="222532"/>
                  </a:lnTo>
                  <a:lnTo>
                    <a:pt x="0" y="222532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20675" algn="l"/>
              </a:tabLst>
            </a:pPr>
            <a:r>
              <a:rPr dirty="0"/>
              <a:t>Introduction to</a:t>
            </a:r>
            <a:r>
              <a:rPr spc="-155" dirty="0"/>
              <a:t> </a:t>
            </a:r>
            <a:r>
              <a:rPr spc="-25" dirty="0"/>
              <a:t>AMS</a:t>
            </a:r>
          </a:p>
          <a:p>
            <a:pPr marL="320675" indent="-307975">
              <a:lnSpc>
                <a:spcPct val="100000"/>
              </a:lnSpc>
              <a:spcBef>
                <a:spcPts val="66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dirty="0">
                <a:solidFill>
                  <a:srgbClr val="000000"/>
                </a:solidFill>
              </a:rPr>
              <a:t>AMS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Simulation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Setup</a:t>
            </a:r>
          </a:p>
          <a:p>
            <a:pPr marL="643255" lvl="1" indent="-18161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Analog</a:t>
            </a:r>
            <a:r>
              <a:rPr sz="240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r>
              <a:rPr sz="240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400" spc="-3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A</a:t>
            </a:r>
            <a:r>
              <a:rPr sz="24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643255" algn="l"/>
              </a:tabLst>
            </a:pP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Mixed-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Signal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Behavioral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endParaRPr sz="24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70"/>
              </a:spcBef>
              <a:buClr>
                <a:srgbClr val="ED7D31"/>
              </a:buClr>
              <a:buFont typeface="Arial MT"/>
              <a:buChar char="•"/>
              <a:tabLst>
                <a:tab pos="1101090" algn="l"/>
              </a:tabLst>
            </a:pPr>
            <a:r>
              <a:rPr sz="2000" spc="-10" dirty="0">
                <a:latin typeface="Times New Roman"/>
                <a:cs typeface="Times New Roman"/>
              </a:rPr>
              <a:t>Lab1: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Analog Model Simulation with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Lab2: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Mixed-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Signal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r>
              <a:rPr sz="2000" spc="-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000" spc="-114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Clr>
                <a:srgbClr val="ED7D31"/>
              </a:buClr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Lab3: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4-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bit</a:t>
            </a:r>
            <a:r>
              <a:rPr sz="2000" spc="-1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ADC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000" spc="-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43472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77185" algn="l"/>
              </a:tabLst>
            </a:pPr>
            <a:r>
              <a:rPr spc="-35" dirty="0"/>
              <a:t>PLL</a:t>
            </a:r>
            <a:r>
              <a:rPr spc="-395" dirty="0"/>
              <a:t> </a:t>
            </a:r>
            <a:r>
              <a:rPr spc="-10" dirty="0"/>
              <a:t>Analog</a:t>
            </a:r>
            <a:r>
              <a:rPr dirty="0"/>
              <a:t>	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192" y="1427823"/>
            <a:ext cx="6664325" cy="13500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48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Verilog-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models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given</a:t>
            </a:r>
            <a:endParaRPr sz="28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Font typeface="Arial MT"/>
              <a:buChar char="•"/>
              <a:tabLst>
                <a:tab pos="643890" algn="l"/>
              </a:tabLst>
            </a:pP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PFD,</a:t>
            </a:r>
            <a:r>
              <a:rPr sz="200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0000FF"/>
                </a:solidFill>
                <a:latin typeface="Times New Roman"/>
                <a:cs typeface="Times New Roman"/>
              </a:rPr>
              <a:t>CP,</a:t>
            </a:r>
            <a:r>
              <a:rPr sz="2000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0000FF"/>
                </a:solidFill>
                <a:latin typeface="Times New Roman"/>
                <a:cs typeface="Times New Roman"/>
              </a:rPr>
              <a:t>LF,</a:t>
            </a:r>
            <a:r>
              <a:rPr sz="2000" spc="-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VCO,</a:t>
            </a:r>
            <a:r>
              <a:rPr sz="200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sin2plus,</a:t>
            </a:r>
            <a:r>
              <a:rPr sz="2000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divider</a:t>
            </a:r>
            <a:endParaRPr sz="20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65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Import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Verilog-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models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setup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ADE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279" y="2851340"/>
            <a:ext cx="6288940" cy="35102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Additional</a:t>
            </a:r>
            <a:r>
              <a:rPr spc="-240" dirty="0"/>
              <a:t> </a:t>
            </a:r>
            <a:r>
              <a:rPr spc="-10" dirty="0"/>
              <a:t>Description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192" y="1442188"/>
            <a:ext cx="6949440" cy="447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10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spc="-10" dirty="0">
                <a:latin typeface="Times New Roman"/>
                <a:cs typeface="Times New Roman"/>
              </a:rPr>
              <a:t>Connection</a:t>
            </a:r>
            <a:endParaRPr sz="28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10"/>
              </a:spcBef>
              <a:buClr>
                <a:srgbClr val="FF0000"/>
              </a:buClr>
              <a:buFont typeface="Arial"/>
              <a:buChar char="•"/>
              <a:tabLst>
                <a:tab pos="643890" algn="l"/>
              </a:tabLst>
            </a:pPr>
            <a:r>
              <a:rPr sz="2000" b="1" dirty="0">
                <a:latin typeface="Times New Roman"/>
                <a:cs typeface="Times New Roman"/>
              </a:rPr>
              <a:t>Connect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up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990000"/>
                </a:solidFill>
                <a:latin typeface="Times New Roman"/>
                <a:cs typeface="Times New Roman"/>
              </a:rPr>
              <a:t>sigout_A</a:t>
            </a:r>
            <a:r>
              <a:rPr sz="2000" b="1" i="1" dirty="0">
                <a:latin typeface="Times New Roman"/>
                <a:cs typeface="Times New Roman"/>
              </a:rPr>
              <a:t>)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signal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PFD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siginc</a:t>
            </a:r>
            <a:r>
              <a:rPr sz="2000" b="1" i="1" spc="-20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signal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i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CP</a:t>
            </a:r>
            <a:endParaRPr sz="20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20"/>
              </a:spcBef>
              <a:buClr>
                <a:srgbClr val="FF0000"/>
              </a:buClr>
              <a:buFont typeface="Arial"/>
              <a:buChar char="•"/>
              <a:tabLst>
                <a:tab pos="643890" algn="l"/>
              </a:tabLst>
            </a:pPr>
            <a:r>
              <a:rPr sz="2000" b="1" dirty="0">
                <a:latin typeface="Times New Roman"/>
                <a:cs typeface="Times New Roman"/>
              </a:rPr>
              <a:t>Connect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dn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990000"/>
                </a:solidFill>
                <a:latin typeface="Times New Roman"/>
                <a:cs typeface="Times New Roman"/>
              </a:rPr>
              <a:t>sigout_B</a:t>
            </a:r>
            <a:r>
              <a:rPr sz="2000" b="1" i="1" dirty="0">
                <a:latin typeface="Times New Roman"/>
                <a:cs typeface="Times New Roman"/>
              </a:rPr>
              <a:t>)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signal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PFD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sigdec</a:t>
            </a:r>
            <a:r>
              <a:rPr sz="2000" b="1" i="1" spc="-1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signal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i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CP</a:t>
            </a:r>
            <a:endParaRPr sz="20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20"/>
              </a:spcBef>
              <a:buClr>
                <a:srgbClr val="FF0000"/>
              </a:buClr>
              <a:buFont typeface="Arial"/>
              <a:buChar char="•"/>
              <a:tabLst>
                <a:tab pos="643890" algn="l"/>
              </a:tabLst>
            </a:pPr>
            <a:r>
              <a:rPr sz="2000" b="1" dirty="0">
                <a:latin typeface="Times New Roman"/>
                <a:cs typeface="Times New Roman"/>
              </a:rPr>
              <a:t>Connect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990000"/>
                </a:solidFill>
                <a:latin typeface="Times New Roman"/>
                <a:cs typeface="Times New Roman"/>
              </a:rPr>
              <a:t>in</a:t>
            </a:r>
            <a:r>
              <a:rPr sz="2000" b="1" i="1" spc="-2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signal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990000"/>
                </a:solidFill>
                <a:latin typeface="Times New Roman"/>
                <a:cs typeface="Times New Roman"/>
              </a:rPr>
              <a:t>divider</a:t>
            </a:r>
            <a:r>
              <a:rPr sz="2000" b="1" i="1" spc="-2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solidFill>
                  <a:srgbClr val="990000"/>
                </a:solidFill>
                <a:latin typeface="Times New Roman"/>
                <a:cs typeface="Times New Roman"/>
              </a:rPr>
              <a:t>sin2pulse</a:t>
            </a:r>
            <a:endParaRPr sz="20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20"/>
              </a:spcBef>
              <a:buClr>
                <a:srgbClr val="FF0000"/>
              </a:buClr>
              <a:buFont typeface="Arial"/>
              <a:buChar char="•"/>
              <a:tabLst>
                <a:tab pos="643890" algn="l"/>
              </a:tabLst>
            </a:pPr>
            <a:r>
              <a:rPr sz="2000" b="1" dirty="0">
                <a:latin typeface="Times New Roman"/>
                <a:cs typeface="Times New Roman"/>
              </a:rPr>
              <a:t>Charge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pump(CP)</a:t>
            </a:r>
            <a:endParaRPr sz="2000">
              <a:latin typeface="Times New Roman"/>
              <a:cs typeface="Times New Roman"/>
            </a:endParaRPr>
          </a:p>
          <a:p>
            <a:pPr marL="1101090" lvl="2" indent="-251460">
              <a:lnSpc>
                <a:spcPct val="100000"/>
              </a:lnSpc>
              <a:spcBef>
                <a:spcPts val="70"/>
              </a:spcBef>
              <a:buClr>
                <a:srgbClr val="ED7D31"/>
              </a:buClr>
              <a:buFont typeface="Arial MT"/>
              <a:buChar char="●"/>
              <a:tabLst>
                <a:tab pos="1101090" algn="l"/>
              </a:tabLst>
            </a:pPr>
            <a:r>
              <a:rPr sz="1800" dirty="0">
                <a:latin typeface="Times New Roman"/>
                <a:cs typeface="Times New Roman"/>
              </a:rPr>
              <a:t>Connect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vsrc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GND</a:t>
            </a:r>
            <a:endParaRPr sz="18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33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  <a:tab pos="2406650" algn="l"/>
              </a:tabLst>
            </a:pPr>
            <a:r>
              <a:rPr sz="2800" dirty="0">
                <a:latin typeface="Times New Roman"/>
                <a:cs typeface="Times New Roman"/>
              </a:rPr>
              <a:t>VDD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1.8V</a:t>
            </a:r>
            <a:r>
              <a:rPr sz="2800" dirty="0">
                <a:latin typeface="Times New Roman"/>
                <a:cs typeface="Times New Roman"/>
              </a:rPr>
              <a:t>	GND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0V</a:t>
            </a:r>
            <a:endParaRPr sz="28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32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Simulator: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spectre</a:t>
            </a:r>
            <a:endParaRPr sz="2800">
              <a:latin typeface="Times New Roman"/>
              <a:cs typeface="Times New Roman"/>
            </a:endParaRPr>
          </a:p>
          <a:p>
            <a:pPr marL="320675" indent="-307975">
              <a:lnSpc>
                <a:spcPts val="3345"/>
              </a:lnSpc>
              <a:spcBef>
                <a:spcPts val="33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spc="-10" dirty="0">
                <a:latin typeface="Times New Roman"/>
                <a:cs typeface="Times New Roman"/>
              </a:rPr>
              <a:t>Input</a:t>
            </a:r>
            <a:endParaRPr sz="2800">
              <a:latin typeface="Times New Roman"/>
              <a:cs typeface="Times New Roman"/>
            </a:endParaRPr>
          </a:p>
          <a:p>
            <a:pPr marL="644525" lvl="1" indent="-186055">
              <a:lnSpc>
                <a:spcPts val="2625"/>
              </a:lnSpc>
              <a:buClr>
                <a:srgbClr val="FF0000"/>
              </a:buClr>
              <a:buFont typeface="Arial"/>
              <a:buChar char="•"/>
              <a:tabLst>
                <a:tab pos="644525" algn="l"/>
              </a:tabLst>
            </a:pPr>
            <a:r>
              <a:rPr sz="2200" b="1" dirty="0">
                <a:latin typeface="Times New Roman"/>
                <a:cs typeface="Times New Roman"/>
              </a:rPr>
              <a:t>Fin=50M</a:t>
            </a:r>
            <a:r>
              <a:rPr sz="2200" b="1" spc="-5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Hz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: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Set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spc="-20" dirty="0">
                <a:latin typeface="Times New Roman"/>
                <a:cs typeface="Times New Roman"/>
              </a:rPr>
              <a:t>the</a:t>
            </a:r>
            <a:r>
              <a:rPr sz="2200" b="1" spc="-1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ADE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Stimuli</a:t>
            </a:r>
            <a:endParaRPr sz="22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334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Simulation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time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SimSun-ExtB"/>
                <a:cs typeface="SimSun-ExtB"/>
              </a:rPr>
              <a:t>≧</a:t>
            </a:r>
            <a:r>
              <a:rPr sz="2800" spc="-705" dirty="0">
                <a:latin typeface="SimSun-ExtB"/>
                <a:cs typeface="SimSun-ExtB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6μs</a:t>
            </a:r>
            <a:endParaRPr sz="28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10"/>
              </a:spcBef>
              <a:buClr>
                <a:srgbClr val="FF0000"/>
              </a:buClr>
              <a:buFont typeface="Arial MT"/>
              <a:buChar char="•"/>
              <a:tabLst>
                <a:tab pos="643890" algn="l"/>
              </a:tabLst>
            </a:pPr>
            <a:r>
              <a:rPr sz="2000" dirty="0">
                <a:latin typeface="Times New Roman"/>
                <a:cs typeface="Times New Roman"/>
              </a:rPr>
              <a:t>Related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25" dirty="0">
                <a:latin typeface="Times New Roman"/>
                <a:cs typeface="Times New Roman"/>
              </a:rPr>
              <a:t>PLL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72" y="2603509"/>
            <a:ext cx="5600700" cy="4110990"/>
            <a:chOff x="92072" y="2603509"/>
            <a:chExt cx="5600700" cy="4110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72" y="4243986"/>
              <a:ext cx="5600501" cy="16354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72" y="2603509"/>
              <a:ext cx="5600501" cy="163547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Results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0192" y="1476326"/>
            <a:ext cx="73653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10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Show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waveform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vctrl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signal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schematic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105" y="1860374"/>
            <a:ext cx="1710689" cy="72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6305">
              <a:lnSpc>
                <a:spcPts val="3350"/>
              </a:lnSpc>
              <a:spcBef>
                <a:spcPts val="100"/>
              </a:spcBef>
            </a:pPr>
            <a:r>
              <a:rPr sz="2800" spc="-20" dirty="0">
                <a:latin typeface="Times New Roman"/>
                <a:cs typeface="Times New Roman"/>
              </a:rPr>
              <a:t>view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2150"/>
              </a:lnSpc>
            </a:pPr>
            <a:r>
              <a:rPr sz="1800" spc="-45" dirty="0">
                <a:solidFill>
                  <a:srgbClr val="1E4E78"/>
                </a:solidFill>
                <a:latin typeface="Calibri"/>
                <a:cs typeface="Calibri"/>
              </a:rPr>
              <a:t>Top</a:t>
            </a:r>
            <a:r>
              <a:rPr sz="1800" spc="-60" dirty="0">
                <a:solidFill>
                  <a:srgbClr val="1E4E7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E4E78"/>
                </a:solidFill>
                <a:latin typeface="Calibri"/>
                <a:cs typeface="Calibri"/>
              </a:rPr>
              <a:t>schematic</a:t>
            </a:r>
            <a:r>
              <a:rPr sz="1800" spc="-90" dirty="0">
                <a:solidFill>
                  <a:srgbClr val="1E4E7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E4E78"/>
                </a:solidFill>
                <a:latin typeface="Calibri"/>
                <a:cs typeface="Calibri"/>
              </a:rPr>
              <a:t>cell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20072" y="2574945"/>
            <a:ext cx="893444" cy="332740"/>
            <a:chOff x="4420072" y="2574945"/>
            <a:chExt cx="893444" cy="332740"/>
          </a:xfrm>
        </p:grpSpPr>
        <p:sp>
          <p:nvSpPr>
            <p:cNvPr id="9" name="object 9"/>
            <p:cNvSpPr/>
            <p:nvPr/>
          </p:nvSpPr>
          <p:spPr>
            <a:xfrm>
              <a:off x="4696011" y="2603520"/>
              <a:ext cx="589280" cy="186055"/>
            </a:xfrm>
            <a:custGeom>
              <a:avLst/>
              <a:gdLst/>
              <a:ahLst/>
              <a:cxnLst/>
              <a:rect l="l" t="t" r="r" b="b"/>
              <a:pathLst>
                <a:path w="589279" h="186055">
                  <a:moveTo>
                    <a:pt x="588904" y="0"/>
                  </a:moveTo>
                  <a:lnTo>
                    <a:pt x="0" y="185551"/>
                  </a:lnTo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48647" y="2699038"/>
              <a:ext cx="276225" cy="180340"/>
            </a:xfrm>
            <a:custGeom>
              <a:avLst/>
              <a:gdLst/>
              <a:ahLst/>
              <a:cxnLst/>
              <a:rect l="l" t="t" r="r" b="b"/>
              <a:pathLst>
                <a:path w="276225" h="180339">
                  <a:moveTo>
                    <a:pt x="275731" y="180066"/>
                  </a:moveTo>
                  <a:lnTo>
                    <a:pt x="0" y="167972"/>
                  </a:lnTo>
                  <a:lnTo>
                    <a:pt x="218996" y="0"/>
                  </a:lnTo>
                  <a:lnTo>
                    <a:pt x="275731" y="18006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8647" y="2699038"/>
              <a:ext cx="276225" cy="180340"/>
            </a:xfrm>
            <a:custGeom>
              <a:avLst/>
              <a:gdLst/>
              <a:ahLst/>
              <a:cxnLst/>
              <a:rect l="l" t="t" r="r" b="b"/>
              <a:pathLst>
                <a:path w="276225" h="180339">
                  <a:moveTo>
                    <a:pt x="218996" y="0"/>
                  </a:moveTo>
                  <a:lnTo>
                    <a:pt x="0" y="167972"/>
                  </a:lnTo>
                  <a:lnTo>
                    <a:pt x="275731" y="180066"/>
                  </a:lnTo>
                  <a:lnTo>
                    <a:pt x="218996" y="0"/>
                  </a:lnTo>
                  <a:close/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68049" y="2322822"/>
            <a:ext cx="2851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Observe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waveform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Vctrl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47944" y="4314924"/>
            <a:ext cx="3835429" cy="207563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215996" y="3961848"/>
            <a:ext cx="1969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E4E78"/>
                </a:solidFill>
                <a:latin typeface="Calibri"/>
                <a:cs typeface="Calibri"/>
              </a:rPr>
              <a:t>Open</a:t>
            </a:r>
            <a:r>
              <a:rPr sz="1800" spc="-65" dirty="0">
                <a:solidFill>
                  <a:srgbClr val="1E4E7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E4E78"/>
                </a:solidFill>
                <a:latin typeface="Calibri"/>
                <a:cs typeface="Calibri"/>
              </a:rPr>
              <a:t>Results</a:t>
            </a:r>
            <a:r>
              <a:rPr sz="1800" spc="-60" dirty="0">
                <a:solidFill>
                  <a:srgbClr val="1E4E7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E4E78"/>
                </a:solidFill>
                <a:latin typeface="Calibri"/>
                <a:cs typeface="Calibri"/>
              </a:rPr>
              <a:t>Brower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20675" algn="l"/>
              </a:tabLst>
            </a:pPr>
            <a:r>
              <a:rPr dirty="0"/>
              <a:t>Introduction to</a:t>
            </a:r>
            <a:r>
              <a:rPr spc="-155" dirty="0"/>
              <a:t> </a:t>
            </a:r>
            <a:r>
              <a:rPr spc="-25" dirty="0"/>
              <a:t>AMS</a:t>
            </a:r>
          </a:p>
          <a:p>
            <a:pPr marL="320675" indent="-307975">
              <a:lnSpc>
                <a:spcPct val="100000"/>
              </a:lnSpc>
              <a:spcBef>
                <a:spcPts val="66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dirty="0">
                <a:solidFill>
                  <a:srgbClr val="000000"/>
                </a:solidFill>
              </a:rPr>
              <a:t>AMS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Simulation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Setup</a:t>
            </a:r>
          </a:p>
          <a:p>
            <a:pPr marL="643255" lvl="1" indent="-18161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Analog</a:t>
            </a:r>
            <a:r>
              <a:rPr sz="240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r>
              <a:rPr sz="240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400" spc="-3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A</a:t>
            </a:r>
            <a:r>
              <a:rPr sz="24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643255" algn="l"/>
              </a:tabLst>
            </a:pP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Mixed-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Signal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Behavioral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endParaRPr sz="24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01090" algn="l"/>
              </a:tabLst>
            </a:pP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Lab1:</a:t>
            </a:r>
            <a:r>
              <a:rPr sz="20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Analog Model Simulation with</a:t>
            </a:r>
            <a:r>
              <a:rPr sz="2000" spc="-10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Clr>
                <a:srgbClr val="ED7D31"/>
              </a:buClr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latin typeface="Times New Roman"/>
                <a:cs typeface="Times New Roman"/>
              </a:rPr>
              <a:t>Lab2: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Mixed-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Simulation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Clr>
                <a:srgbClr val="ED7D31"/>
              </a:buClr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Lab3: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4-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bit</a:t>
            </a:r>
            <a:r>
              <a:rPr sz="2000" spc="-1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ADC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000" spc="-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PLL</a:t>
            </a:r>
            <a:r>
              <a:rPr spc="-210" dirty="0"/>
              <a:t> </a:t>
            </a:r>
            <a:r>
              <a:rPr spc="-10" dirty="0"/>
              <a:t>Mixed-</a:t>
            </a:r>
            <a:r>
              <a:rPr dirty="0"/>
              <a:t>Signal</a:t>
            </a:r>
            <a:r>
              <a:rPr spc="-50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197" y="1275427"/>
            <a:ext cx="6394450" cy="20269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48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models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given</a:t>
            </a:r>
            <a:endParaRPr sz="28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Font typeface="Arial MT"/>
              <a:buChar char="•"/>
              <a:tabLst>
                <a:tab pos="643890" algn="l"/>
              </a:tabLst>
            </a:pP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Analog</a:t>
            </a:r>
            <a:r>
              <a:rPr sz="20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model</a:t>
            </a:r>
            <a:r>
              <a:rPr sz="20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0000FF"/>
                </a:solidFill>
                <a:latin typeface="Times New Roman"/>
                <a:cs typeface="Times New Roman"/>
              </a:rPr>
              <a:t>(Verilog-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A):</a:t>
            </a:r>
            <a:r>
              <a:rPr sz="20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PFD,</a:t>
            </a:r>
            <a:r>
              <a:rPr sz="20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0000FF"/>
                </a:solidFill>
                <a:latin typeface="Times New Roman"/>
                <a:cs typeface="Times New Roman"/>
              </a:rPr>
              <a:t>CP,</a:t>
            </a:r>
            <a:r>
              <a:rPr sz="20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0000FF"/>
                </a:solidFill>
                <a:latin typeface="Times New Roman"/>
                <a:cs typeface="Times New Roman"/>
              </a:rPr>
              <a:t>LF,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VCO,</a:t>
            </a:r>
            <a:r>
              <a:rPr sz="20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sin2plus</a:t>
            </a:r>
            <a:endParaRPr sz="20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259"/>
              </a:spcBef>
              <a:buClr>
                <a:srgbClr val="FF0000"/>
              </a:buClr>
              <a:buFont typeface="Arial MT"/>
              <a:buChar char="•"/>
              <a:tabLst>
                <a:tab pos="643890" algn="l"/>
              </a:tabLst>
            </a:pP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Digital</a:t>
            </a:r>
            <a:r>
              <a:rPr sz="2000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model</a:t>
            </a:r>
            <a:r>
              <a:rPr sz="20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000FF"/>
                </a:solidFill>
                <a:latin typeface="Times New Roman"/>
                <a:cs typeface="Times New Roman"/>
              </a:rPr>
              <a:t>(Verilog):</a:t>
            </a:r>
            <a:r>
              <a:rPr sz="20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divider</a:t>
            </a:r>
            <a:endParaRPr sz="20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65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Import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models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create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testbench</a:t>
            </a:r>
            <a:endParaRPr sz="28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Font typeface="Arial MT"/>
              <a:buChar char="•"/>
              <a:tabLst>
                <a:tab pos="643890" algn="l"/>
              </a:tabLst>
            </a:pP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Testbench</a:t>
            </a:r>
            <a:r>
              <a:rPr sz="20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20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generate</a:t>
            </a:r>
            <a:r>
              <a:rPr sz="20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rst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signal</a:t>
            </a:r>
            <a:r>
              <a:rPr sz="2000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for</a:t>
            </a:r>
            <a:r>
              <a:rPr sz="20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divider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40992" y="3289225"/>
            <a:ext cx="5429885" cy="3051175"/>
            <a:chOff x="1840992" y="3289225"/>
            <a:chExt cx="5429885" cy="30511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0992" y="3289225"/>
              <a:ext cx="5429819" cy="30506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53056" y="5532636"/>
              <a:ext cx="1243965" cy="512445"/>
            </a:xfrm>
            <a:custGeom>
              <a:avLst/>
              <a:gdLst/>
              <a:ahLst/>
              <a:cxnLst/>
              <a:rect l="l" t="t" r="r" b="b"/>
              <a:pathLst>
                <a:path w="1243964" h="512445">
                  <a:moveTo>
                    <a:pt x="1243499" y="512099"/>
                  </a:moveTo>
                  <a:lnTo>
                    <a:pt x="0" y="512099"/>
                  </a:lnTo>
                  <a:lnTo>
                    <a:pt x="0" y="0"/>
                  </a:lnTo>
                  <a:lnTo>
                    <a:pt x="1243499" y="0"/>
                  </a:lnTo>
                  <a:lnTo>
                    <a:pt x="1243499" y="5120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6577" y="5603264"/>
              <a:ext cx="846455" cy="211454"/>
            </a:xfrm>
            <a:custGeom>
              <a:avLst/>
              <a:gdLst/>
              <a:ahLst/>
              <a:cxnLst/>
              <a:rect l="l" t="t" r="r" b="b"/>
              <a:pathLst>
                <a:path w="846454" h="211454">
                  <a:moveTo>
                    <a:pt x="0" y="211199"/>
                  </a:moveTo>
                  <a:lnTo>
                    <a:pt x="422999" y="211199"/>
                  </a:lnTo>
                  <a:lnTo>
                    <a:pt x="422999" y="0"/>
                  </a:lnTo>
                  <a:lnTo>
                    <a:pt x="8459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77078" y="5662194"/>
            <a:ext cx="1251585" cy="46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05"/>
              </a:lnSpc>
              <a:spcBef>
                <a:spcPts val="100"/>
              </a:spcBef>
            </a:pPr>
            <a:r>
              <a:rPr sz="1400" spc="-45" dirty="0">
                <a:solidFill>
                  <a:srgbClr val="E1E121"/>
                </a:solidFill>
                <a:latin typeface="Calibri"/>
                <a:cs typeface="Calibri"/>
              </a:rPr>
              <a:t>Test</a:t>
            </a:r>
            <a:r>
              <a:rPr sz="1400" spc="-5" dirty="0">
                <a:solidFill>
                  <a:srgbClr val="E1E12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E1E121"/>
                </a:solidFill>
                <a:latin typeface="Calibri"/>
                <a:cs typeface="Calibri"/>
              </a:rPr>
              <a:t>bench</a:t>
            </a:r>
            <a:endParaRPr sz="1400">
              <a:latin typeface="Calibri"/>
              <a:cs typeface="Calibri"/>
            </a:endParaRPr>
          </a:p>
          <a:p>
            <a:pPr marR="5080" algn="r">
              <a:lnSpc>
                <a:spcPts val="1985"/>
              </a:lnSpc>
            </a:pP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rs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Additional</a:t>
            </a:r>
            <a:r>
              <a:rPr spc="-240" dirty="0"/>
              <a:t> </a:t>
            </a:r>
            <a:r>
              <a:rPr spc="-10" dirty="0"/>
              <a:t>Description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192" y="1442188"/>
            <a:ext cx="6949440" cy="447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10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spc="-10" dirty="0">
                <a:latin typeface="Times New Roman"/>
                <a:cs typeface="Times New Roman"/>
              </a:rPr>
              <a:t>Connection</a:t>
            </a:r>
            <a:endParaRPr sz="28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10"/>
              </a:spcBef>
              <a:buClr>
                <a:srgbClr val="FF0000"/>
              </a:buClr>
              <a:buFont typeface="Arial"/>
              <a:buChar char="•"/>
              <a:tabLst>
                <a:tab pos="643890" algn="l"/>
              </a:tabLst>
            </a:pPr>
            <a:r>
              <a:rPr sz="2000" b="1" dirty="0">
                <a:latin typeface="Times New Roman"/>
                <a:cs typeface="Times New Roman"/>
              </a:rPr>
              <a:t>Connect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up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990000"/>
                </a:solidFill>
                <a:latin typeface="Times New Roman"/>
                <a:cs typeface="Times New Roman"/>
              </a:rPr>
              <a:t>sigout_A</a:t>
            </a:r>
            <a:r>
              <a:rPr sz="2000" b="1" i="1" dirty="0">
                <a:latin typeface="Times New Roman"/>
                <a:cs typeface="Times New Roman"/>
              </a:rPr>
              <a:t>)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signal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PFD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siginc</a:t>
            </a:r>
            <a:r>
              <a:rPr sz="2000" b="1" i="1" spc="-20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signal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i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CP</a:t>
            </a:r>
            <a:endParaRPr sz="20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20"/>
              </a:spcBef>
              <a:buClr>
                <a:srgbClr val="FF0000"/>
              </a:buClr>
              <a:buFont typeface="Arial"/>
              <a:buChar char="•"/>
              <a:tabLst>
                <a:tab pos="643890" algn="l"/>
              </a:tabLst>
            </a:pPr>
            <a:r>
              <a:rPr sz="2000" b="1" dirty="0">
                <a:latin typeface="Times New Roman"/>
                <a:cs typeface="Times New Roman"/>
              </a:rPr>
              <a:t>Connect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dn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990000"/>
                </a:solidFill>
                <a:latin typeface="Times New Roman"/>
                <a:cs typeface="Times New Roman"/>
              </a:rPr>
              <a:t>sigout_B</a:t>
            </a:r>
            <a:r>
              <a:rPr sz="2000" b="1" i="1" dirty="0">
                <a:latin typeface="Times New Roman"/>
                <a:cs typeface="Times New Roman"/>
              </a:rPr>
              <a:t>)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signal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PFD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i="1" u="heavy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Times New Roman"/>
                <a:cs typeface="Times New Roman"/>
              </a:rPr>
              <a:t>sigdec</a:t>
            </a:r>
            <a:r>
              <a:rPr sz="2000" b="1" i="1" spc="-1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signal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i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CP</a:t>
            </a:r>
            <a:endParaRPr sz="20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20"/>
              </a:spcBef>
              <a:buClr>
                <a:srgbClr val="FF0000"/>
              </a:buClr>
              <a:buFont typeface="Arial"/>
              <a:buChar char="•"/>
              <a:tabLst>
                <a:tab pos="643890" algn="l"/>
              </a:tabLst>
            </a:pPr>
            <a:r>
              <a:rPr sz="2000" b="1" dirty="0">
                <a:latin typeface="Times New Roman"/>
                <a:cs typeface="Times New Roman"/>
              </a:rPr>
              <a:t>Connect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990000"/>
                </a:solidFill>
                <a:latin typeface="Times New Roman"/>
                <a:cs typeface="Times New Roman"/>
              </a:rPr>
              <a:t>in</a:t>
            </a:r>
            <a:r>
              <a:rPr sz="2000" b="1" i="1" spc="-2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signal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990000"/>
                </a:solidFill>
                <a:latin typeface="Times New Roman"/>
                <a:cs typeface="Times New Roman"/>
              </a:rPr>
              <a:t>divider</a:t>
            </a:r>
            <a:r>
              <a:rPr sz="2000" b="1" i="1" spc="-2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solidFill>
                  <a:srgbClr val="990000"/>
                </a:solidFill>
                <a:latin typeface="Times New Roman"/>
                <a:cs typeface="Times New Roman"/>
              </a:rPr>
              <a:t>sin2pulse</a:t>
            </a:r>
            <a:endParaRPr sz="20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20"/>
              </a:spcBef>
              <a:buClr>
                <a:srgbClr val="FF0000"/>
              </a:buClr>
              <a:buFont typeface="Arial"/>
              <a:buChar char="•"/>
              <a:tabLst>
                <a:tab pos="643890" algn="l"/>
              </a:tabLst>
            </a:pPr>
            <a:r>
              <a:rPr sz="2000" b="1" dirty="0">
                <a:latin typeface="Times New Roman"/>
                <a:cs typeface="Times New Roman"/>
              </a:rPr>
              <a:t>Charge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pump(CP)</a:t>
            </a:r>
            <a:endParaRPr sz="2000">
              <a:latin typeface="Times New Roman"/>
              <a:cs typeface="Times New Roman"/>
            </a:endParaRPr>
          </a:p>
          <a:p>
            <a:pPr marL="1101090" lvl="2" indent="-251460">
              <a:lnSpc>
                <a:spcPct val="100000"/>
              </a:lnSpc>
              <a:spcBef>
                <a:spcPts val="70"/>
              </a:spcBef>
              <a:buClr>
                <a:srgbClr val="ED7D31"/>
              </a:buClr>
              <a:buFont typeface="Arial MT"/>
              <a:buChar char="●"/>
              <a:tabLst>
                <a:tab pos="1101090" algn="l"/>
              </a:tabLst>
            </a:pPr>
            <a:r>
              <a:rPr sz="1800" dirty="0">
                <a:latin typeface="Times New Roman"/>
                <a:cs typeface="Times New Roman"/>
              </a:rPr>
              <a:t>Connect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vsrc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GND</a:t>
            </a:r>
            <a:endParaRPr sz="18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33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  <a:tab pos="2406650" algn="l"/>
              </a:tabLst>
            </a:pPr>
            <a:r>
              <a:rPr sz="2800" dirty="0">
                <a:latin typeface="Times New Roman"/>
                <a:cs typeface="Times New Roman"/>
              </a:rPr>
              <a:t>VDD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1.8V</a:t>
            </a:r>
            <a:r>
              <a:rPr sz="2800" dirty="0">
                <a:latin typeface="Times New Roman"/>
                <a:cs typeface="Times New Roman"/>
              </a:rPr>
              <a:t>	GND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0V</a:t>
            </a:r>
            <a:endParaRPr sz="28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32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Simulator: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AMS</a:t>
            </a:r>
            <a:endParaRPr sz="2800">
              <a:latin typeface="Times New Roman"/>
              <a:cs typeface="Times New Roman"/>
            </a:endParaRPr>
          </a:p>
          <a:p>
            <a:pPr marL="320675" indent="-307975">
              <a:lnSpc>
                <a:spcPts val="3345"/>
              </a:lnSpc>
              <a:spcBef>
                <a:spcPts val="33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spc="-10" dirty="0">
                <a:latin typeface="Times New Roman"/>
                <a:cs typeface="Times New Roman"/>
              </a:rPr>
              <a:t>Input</a:t>
            </a:r>
            <a:endParaRPr sz="2800">
              <a:latin typeface="Times New Roman"/>
              <a:cs typeface="Times New Roman"/>
            </a:endParaRPr>
          </a:p>
          <a:p>
            <a:pPr marL="644525" lvl="1" indent="-186055">
              <a:lnSpc>
                <a:spcPts val="2625"/>
              </a:lnSpc>
              <a:buClr>
                <a:srgbClr val="FF0000"/>
              </a:buClr>
              <a:buFont typeface="Arial"/>
              <a:buChar char="•"/>
              <a:tabLst>
                <a:tab pos="644525" algn="l"/>
              </a:tabLst>
            </a:pPr>
            <a:r>
              <a:rPr sz="2200" b="1" dirty="0">
                <a:latin typeface="Times New Roman"/>
                <a:cs typeface="Times New Roman"/>
              </a:rPr>
              <a:t>Fin=50M</a:t>
            </a:r>
            <a:r>
              <a:rPr sz="2200" b="1" spc="-1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Hz,</a:t>
            </a:r>
            <a:r>
              <a:rPr sz="2200" b="1" spc="-13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Adding</a:t>
            </a:r>
            <a:r>
              <a:rPr sz="2200" b="1" spc="-7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voltage</a:t>
            </a:r>
            <a:r>
              <a:rPr sz="2200" b="1" spc="-8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source</a:t>
            </a:r>
            <a:r>
              <a:rPr sz="2200" b="1" spc="-7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instance</a:t>
            </a:r>
            <a:endParaRPr sz="22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334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Simulation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time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SimSun-ExtB"/>
                <a:cs typeface="SimSun-ExtB"/>
              </a:rPr>
              <a:t>≧</a:t>
            </a:r>
            <a:r>
              <a:rPr sz="2800" spc="-705" dirty="0">
                <a:latin typeface="SimSun-ExtB"/>
                <a:cs typeface="SimSun-ExtB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6μs</a:t>
            </a:r>
            <a:endParaRPr sz="28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10"/>
              </a:spcBef>
              <a:buClr>
                <a:srgbClr val="FF0000"/>
              </a:buClr>
              <a:buFont typeface="Arial MT"/>
              <a:buChar char="•"/>
              <a:tabLst>
                <a:tab pos="643890" algn="l"/>
              </a:tabLst>
            </a:pPr>
            <a:r>
              <a:rPr sz="2000" dirty="0">
                <a:latin typeface="Times New Roman"/>
                <a:cs typeface="Times New Roman"/>
              </a:rPr>
              <a:t>Related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25" dirty="0">
                <a:latin typeface="Times New Roman"/>
                <a:cs typeface="Times New Roman"/>
              </a:rPr>
              <a:t>PLL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3845" y="2621944"/>
            <a:ext cx="5101590" cy="4092575"/>
            <a:chOff x="633845" y="2621944"/>
            <a:chExt cx="5101590" cy="4092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6525" y="4357775"/>
              <a:ext cx="4858500" cy="1484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525" y="2868375"/>
              <a:ext cx="4858499" cy="14843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35851" y="2650519"/>
              <a:ext cx="671195" cy="220979"/>
            </a:xfrm>
            <a:custGeom>
              <a:avLst/>
              <a:gdLst/>
              <a:ahLst/>
              <a:cxnLst/>
              <a:rect l="l" t="t" r="r" b="b"/>
              <a:pathLst>
                <a:path w="671195" h="220980">
                  <a:moveTo>
                    <a:pt x="670877" y="0"/>
                  </a:moveTo>
                  <a:lnTo>
                    <a:pt x="0" y="220731"/>
                  </a:lnTo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89491" y="2781582"/>
              <a:ext cx="276225" cy="179705"/>
            </a:xfrm>
            <a:custGeom>
              <a:avLst/>
              <a:gdLst/>
              <a:ahLst/>
              <a:cxnLst/>
              <a:rect l="l" t="t" r="r" b="b"/>
              <a:pathLst>
                <a:path w="276225" h="179705">
                  <a:moveTo>
                    <a:pt x="275862" y="179335"/>
                  </a:moveTo>
                  <a:lnTo>
                    <a:pt x="0" y="170724"/>
                  </a:lnTo>
                  <a:lnTo>
                    <a:pt x="216857" y="0"/>
                  </a:lnTo>
                  <a:lnTo>
                    <a:pt x="275862" y="17933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89491" y="2781582"/>
              <a:ext cx="276225" cy="179705"/>
            </a:xfrm>
            <a:custGeom>
              <a:avLst/>
              <a:gdLst/>
              <a:ahLst/>
              <a:cxnLst/>
              <a:rect l="l" t="t" r="r" b="b"/>
              <a:pathLst>
                <a:path w="276225" h="179705">
                  <a:moveTo>
                    <a:pt x="216857" y="0"/>
                  </a:moveTo>
                  <a:lnTo>
                    <a:pt x="0" y="170724"/>
                  </a:lnTo>
                  <a:lnTo>
                    <a:pt x="275862" y="179335"/>
                  </a:lnTo>
                  <a:lnTo>
                    <a:pt x="216857" y="0"/>
                  </a:lnTo>
                  <a:close/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Results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0197" y="1476335"/>
            <a:ext cx="7409180" cy="83629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21310" marR="5080" indent="-309245">
              <a:lnSpc>
                <a:spcPts val="3020"/>
              </a:lnSpc>
              <a:spcBef>
                <a:spcPts val="480"/>
              </a:spcBef>
              <a:buClr>
                <a:srgbClr val="00B050"/>
              </a:buClr>
              <a:buFont typeface="Arial MT"/>
              <a:buChar char="•"/>
              <a:tabLst>
                <a:tab pos="321310" algn="l"/>
              </a:tabLst>
            </a:pPr>
            <a:r>
              <a:rPr sz="2800" dirty="0">
                <a:latin typeface="Times New Roman"/>
                <a:cs typeface="Times New Roman"/>
              </a:rPr>
              <a:t>Show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waveform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vctrl,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output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divider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schematic</a:t>
            </a:r>
            <a:r>
              <a:rPr sz="2800" spc="-20" dirty="0">
                <a:latin typeface="Times New Roman"/>
                <a:cs typeface="Times New Roman"/>
              </a:rPr>
              <a:t> view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6507" y="2371821"/>
            <a:ext cx="20916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3C8C92"/>
                </a:solidFill>
                <a:latin typeface="Arial MT"/>
                <a:cs typeface="Arial MT"/>
              </a:rPr>
              <a:t>Top</a:t>
            </a:r>
            <a:r>
              <a:rPr sz="1600" spc="-30" dirty="0">
                <a:solidFill>
                  <a:srgbClr val="3C8C9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C8C92"/>
                </a:solidFill>
                <a:latin typeface="Arial MT"/>
                <a:cs typeface="Arial MT"/>
              </a:rPr>
              <a:t>schematic</a:t>
            </a:r>
            <a:r>
              <a:rPr sz="1600" spc="-30" dirty="0">
                <a:solidFill>
                  <a:srgbClr val="3C8C9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C8C92"/>
                </a:solidFill>
                <a:latin typeface="Arial MT"/>
                <a:cs typeface="Arial MT"/>
              </a:rPr>
              <a:t>cellview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9749" y="2458647"/>
            <a:ext cx="2757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Observe</a:t>
            </a:r>
            <a:r>
              <a:rPr sz="16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6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waveform</a:t>
            </a:r>
            <a:r>
              <a:rPr sz="16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6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Vctrl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62625" y="4220582"/>
            <a:ext cx="1956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C8C92"/>
                </a:solidFill>
                <a:latin typeface="Arial MT"/>
                <a:cs typeface="Arial MT"/>
              </a:rPr>
              <a:t>Open</a:t>
            </a:r>
            <a:r>
              <a:rPr sz="1600" spc="-25" dirty="0">
                <a:solidFill>
                  <a:srgbClr val="3C8C92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C8C92"/>
                </a:solidFill>
                <a:latin typeface="Arial MT"/>
                <a:cs typeface="Arial MT"/>
              </a:rPr>
              <a:t>Results</a:t>
            </a:r>
            <a:r>
              <a:rPr sz="1600" spc="-10" dirty="0">
                <a:solidFill>
                  <a:srgbClr val="3C8C92"/>
                </a:solidFill>
                <a:latin typeface="Arial MT"/>
                <a:cs typeface="Arial MT"/>
              </a:rPr>
              <a:t> Brower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58291" y="3968832"/>
            <a:ext cx="7393940" cy="2425700"/>
            <a:chOff x="1258291" y="3968832"/>
            <a:chExt cx="7393940" cy="24257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8799" y="4527324"/>
              <a:ext cx="3713225" cy="18671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86866" y="4233684"/>
              <a:ext cx="198755" cy="438150"/>
            </a:xfrm>
            <a:custGeom>
              <a:avLst/>
              <a:gdLst/>
              <a:ahLst/>
              <a:cxnLst/>
              <a:rect l="l" t="t" r="r" b="b"/>
              <a:pathLst>
                <a:path w="198755" h="438150">
                  <a:moveTo>
                    <a:pt x="0" y="437908"/>
                  </a:moveTo>
                  <a:lnTo>
                    <a:pt x="198205" y="0"/>
                  </a:lnTo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9075" y="3997407"/>
              <a:ext cx="193040" cy="275590"/>
            </a:xfrm>
            <a:custGeom>
              <a:avLst/>
              <a:gdLst/>
              <a:ahLst/>
              <a:cxnLst/>
              <a:rect l="l" t="t" r="r" b="b"/>
              <a:pathLst>
                <a:path w="193040" h="275589">
                  <a:moveTo>
                    <a:pt x="171995" y="275201"/>
                  </a:moveTo>
                  <a:lnTo>
                    <a:pt x="0" y="197352"/>
                  </a:lnTo>
                  <a:lnTo>
                    <a:pt x="192941" y="0"/>
                  </a:lnTo>
                  <a:lnTo>
                    <a:pt x="171995" y="2752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99075" y="3997407"/>
              <a:ext cx="193040" cy="275590"/>
            </a:xfrm>
            <a:custGeom>
              <a:avLst/>
              <a:gdLst/>
              <a:ahLst/>
              <a:cxnLst/>
              <a:rect l="l" t="t" r="r" b="b"/>
              <a:pathLst>
                <a:path w="193040" h="275589">
                  <a:moveTo>
                    <a:pt x="171995" y="275201"/>
                  </a:moveTo>
                  <a:lnTo>
                    <a:pt x="192941" y="0"/>
                  </a:lnTo>
                  <a:lnTo>
                    <a:pt x="0" y="197352"/>
                  </a:lnTo>
                  <a:lnTo>
                    <a:pt x="171995" y="275201"/>
                  </a:lnTo>
                  <a:close/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81354" y="4734475"/>
            <a:ext cx="1752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Observe</a:t>
            </a:r>
            <a:r>
              <a:rPr sz="16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6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output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6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divider.v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000644" y="4749448"/>
            <a:ext cx="1819910" cy="299085"/>
            <a:chOff x="3000644" y="4749448"/>
            <a:chExt cx="1819910" cy="299085"/>
          </a:xfrm>
        </p:grpSpPr>
        <p:sp>
          <p:nvSpPr>
            <p:cNvPr id="20" name="object 20"/>
            <p:cNvSpPr/>
            <p:nvPr/>
          </p:nvSpPr>
          <p:spPr>
            <a:xfrm>
              <a:off x="3029219" y="4871970"/>
              <a:ext cx="1504315" cy="147955"/>
            </a:xfrm>
            <a:custGeom>
              <a:avLst/>
              <a:gdLst/>
              <a:ahLst/>
              <a:cxnLst/>
              <a:rect l="l" t="t" r="r" b="b"/>
              <a:pathLst>
                <a:path w="1504314" h="147954">
                  <a:moveTo>
                    <a:pt x="0" y="147444"/>
                  </a:moveTo>
                  <a:lnTo>
                    <a:pt x="1504035" y="0"/>
                  </a:lnTo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24045" y="4778023"/>
              <a:ext cx="267335" cy="187960"/>
            </a:xfrm>
            <a:custGeom>
              <a:avLst/>
              <a:gdLst/>
              <a:ahLst/>
              <a:cxnLst/>
              <a:rect l="l" t="t" r="r" b="b"/>
              <a:pathLst>
                <a:path w="267335" h="187960">
                  <a:moveTo>
                    <a:pt x="18419" y="187892"/>
                  </a:moveTo>
                  <a:lnTo>
                    <a:pt x="0" y="0"/>
                  </a:lnTo>
                  <a:lnTo>
                    <a:pt x="267324" y="68642"/>
                  </a:lnTo>
                  <a:lnTo>
                    <a:pt x="18419" y="1878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24045" y="4778023"/>
              <a:ext cx="267335" cy="187960"/>
            </a:xfrm>
            <a:custGeom>
              <a:avLst/>
              <a:gdLst/>
              <a:ahLst/>
              <a:cxnLst/>
              <a:rect l="l" t="t" r="r" b="b"/>
              <a:pathLst>
                <a:path w="267335" h="187960">
                  <a:moveTo>
                    <a:pt x="18419" y="187892"/>
                  </a:moveTo>
                  <a:lnTo>
                    <a:pt x="267324" y="68642"/>
                  </a:lnTo>
                  <a:lnTo>
                    <a:pt x="0" y="0"/>
                  </a:lnTo>
                  <a:lnTo>
                    <a:pt x="18419" y="187892"/>
                  </a:lnTo>
                  <a:close/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spc="-10" dirty="0"/>
              <a:t>is</a:t>
            </a:r>
            <a:r>
              <a:rPr spc="-260" dirty="0"/>
              <a:t> </a:t>
            </a:r>
            <a:r>
              <a:rPr dirty="0"/>
              <a:t>AMS</a:t>
            </a:r>
            <a:r>
              <a:rPr spc="-15" dirty="0"/>
              <a:t> </a:t>
            </a:r>
            <a:r>
              <a:rPr spc="-10" dirty="0"/>
              <a:t>Designer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6184" y="1416799"/>
            <a:ext cx="7686675" cy="415671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25120" marR="744220" indent="-313055">
              <a:lnSpc>
                <a:spcPct val="69700"/>
              </a:lnSpc>
              <a:spcBef>
                <a:spcPts val="1035"/>
              </a:spcBef>
              <a:buClr>
                <a:srgbClr val="00B050"/>
              </a:buClr>
              <a:buFont typeface="Arial MT"/>
              <a:buChar char="•"/>
              <a:tabLst>
                <a:tab pos="325120" algn="l"/>
              </a:tabLst>
            </a:pPr>
            <a:r>
              <a:rPr sz="2600" spc="-65" dirty="0">
                <a:latin typeface="Times New Roman"/>
                <a:cs typeface="Times New Roman"/>
              </a:rPr>
              <a:t>Top-</a:t>
            </a:r>
            <a:r>
              <a:rPr sz="2600" dirty="0">
                <a:latin typeface="Times New Roman"/>
                <a:cs typeface="Times New Roman"/>
              </a:rPr>
              <a:t>down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system-on-</a:t>
            </a:r>
            <a:r>
              <a:rPr sz="2600" dirty="0">
                <a:latin typeface="Times New Roman"/>
                <a:cs typeface="Times New Roman"/>
              </a:rPr>
              <a:t>chip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simulation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complex </a:t>
            </a:r>
            <a:r>
              <a:rPr sz="2600" spc="-25" dirty="0">
                <a:latin typeface="Times New Roman"/>
                <a:cs typeface="Times New Roman"/>
              </a:rPr>
              <a:t>mixed-</a:t>
            </a:r>
            <a:r>
              <a:rPr sz="2600" dirty="0">
                <a:latin typeface="Times New Roman"/>
                <a:cs typeface="Times New Roman"/>
              </a:rPr>
              <a:t>signal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designs</a:t>
            </a:r>
            <a:endParaRPr sz="2600">
              <a:latin typeface="Times New Roman"/>
              <a:cs typeface="Times New Roman"/>
            </a:endParaRPr>
          </a:p>
          <a:p>
            <a:pPr marL="325120" marR="5080" indent="-313055">
              <a:lnSpc>
                <a:spcPct val="69700"/>
              </a:lnSpc>
              <a:spcBef>
                <a:spcPts val="1000"/>
              </a:spcBef>
              <a:buClr>
                <a:srgbClr val="00B050"/>
              </a:buClr>
              <a:buFont typeface="Arial MT"/>
              <a:buChar char="•"/>
              <a:tabLst>
                <a:tab pos="325120" algn="l"/>
              </a:tabLst>
            </a:pPr>
            <a:r>
              <a:rPr sz="2600" spc="-20" dirty="0">
                <a:latin typeface="Times New Roman"/>
                <a:cs typeface="Times New Roman"/>
              </a:rPr>
              <a:t>A</a:t>
            </a:r>
            <a:r>
              <a:rPr sz="2600" spc="-1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single</a:t>
            </a:r>
            <a:r>
              <a:rPr sz="2600" spc="-1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executable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simulator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incorporating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fastest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digital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most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flexible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analog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simulation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capability</a:t>
            </a:r>
            <a:endParaRPr sz="2600">
              <a:latin typeface="Times New Roman"/>
              <a:cs typeface="Times New Roman"/>
            </a:endParaRPr>
          </a:p>
          <a:p>
            <a:pPr marL="647700" lvl="1" indent="-185420">
              <a:lnSpc>
                <a:spcPts val="2210"/>
              </a:lnSpc>
              <a:buClr>
                <a:srgbClr val="FF0000"/>
              </a:buClr>
              <a:buFont typeface="Arial MT"/>
              <a:buChar char="•"/>
              <a:tabLst>
                <a:tab pos="647700" algn="l"/>
              </a:tabLst>
            </a:pPr>
            <a:r>
              <a:rPr sz="2200" dirty="0">
                <a:latin typeface="Times New Roman"/>
                <a:cs typeface="Times New Roman"/>
              </a:rPr>
              <a:t>Digital: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NC-</a:t>
            </a:r>
            <a:r>
              <a:rPr sz="2200" spc="-25" dirty="0">
                <a:latin typeface="Times New Roman"/>
                <a:cs typeface="Times New Roman"/>
              </a:rPr>
              <a:t>Sim</a:t>
            </a:r>
            <a:endParaRPr sz="2200">
              <a:latin typeface="Times New Roman"/>
              <a:cs typeface="Times New Roman"/>
            </a:endParaRPr>
          </a:p>
          <a:p>
            <a:pPr marL="647700" lvl="1" indent="-185420">
              <a:lnSpc>
                <a:spcPts val="2500"/>
              </a:lnSpc>
              <a:buClr>
                <a:srgbClr val="FF0000"/>
              </a:buClr>
              <a:buFont typeface="Arial MT"/>
              <a:buChar char="•"/>
              <a:tabLst>
                <a:tab pos="647700" algn="l"/>
              </a:tabLst>
            </a:pPr>
            <a:r>
              <a:rPr sz="2200" dirty="0">
                <a:latin typeface="Times New Roman"/>
                <a:cs typeface="Times New Roman"/>
              </a:rPr>
              <a:t>Analog: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Spectre</a:t>
            </a:r>
            <a:endParaRPr sz="2200">
              <a:latin typeface="Times New Roman"/>
              <a:cs typeface="Times New Roman"/>
            </a:endParaRPr>
          </a:p>
          <a:p>
            <a:pPr marL="325120" marR="300990" indent="-313055">
              <a:lnSpc>
                <a:spcPct val="69700"/>
              </a:lnSpc>
              <a:spcBef>
                <a:spcPts val="1019"/>
              </a:spcBef>
              <a:buClr>
                <a:srgbClr val="00B050"/>
              </a:buClr>
              <a:buFont typeface="Arial MT"/>
              <a:buChar char="•"/>
              <a:tabLst>
                <a:tab pos="325120" algn="l"/>
              </a:tabLst>
            </a:pPr>
            <a:r>
              <a:rPr sz="2600" dirty="0">
                <a:latin typeface="Times New Roman"/>
                <a:cs typeface="Times New Roman"/>
              </a:rPr>
              <a:t>Simulation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complex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designs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incorporating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any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and </a:t>
            </a:r>
            <a:r>
              <a:rPr sz="2600" dirty="0">
                <a:latin typeface="Times New Roman"/>
                <a:cs typeface="Times New Roman"/>
              </a:rPr>
              <a:t>all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following:</a:t>
            </a:r>
            <a:endParaRPr sz="2600">
              <a:latin typeface="Times New Roman"/>
              <a:cs typeface="Times New Roman"/>
            </a:endParaRPr>
          </a:p>
          <a:p>
            <a:pPr marL="647700" lvl="1" indent="-185420">
              <a:lnSpc>
                <a:spcPts val="2210"/>
              </a:lnSpc>
              <a:buClr>
                <a:srgbClr val="FF0000"/>
              </a:buClr>
              <a:buFont typeface="Arial MT"/>
              <a:buChar char="•"/>
              <a:tabLst>
                <a:tab pos="647700" algn="l"/>
              </a:tabLst>
            </a:pPr>
            <a:r>
              <a:rPr sz="2200" spc="-25" dirty="0">
                <a:latin typeface="Times New Roman"/>
                <a:cs typeface="Times New Roman"/>
              </a:rPr>
              <a:t>Verilog,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VHDL</a:t>
            </a:r>
            <a:endParaRPr sz="2200">
              <a:latin typeface="Times New Roman"/>
              <a:cs typeface="Times New Roman"/>
            </a:endParaRPr>
          </a:p>
          <a:p>
            <a:pPr marL="647700" lvl="1" indent="-185420">
              <a:lnSpc>
                <a:spcPts val="2365"/>
              </a:lnSpc>
              <a:buClr>
                <a:srgbClr val="FF0000"/>
              </a:buClr>
              <a:buFont typeface="Arial MT"/>
              <a:buChar char="•"/>
              <a:tabLst>
                <a:tab pos="647700" algn="l"/>
              </a:tabLst>
            </a:pPr>
            <a:r>
              <a:rPr sz="2200" spc="-40" dirty="0">
                <a:latin typeface="Times New Roman"/>
                <a:cs typeface="Times New Roman"/>
              </a:rPr>
              <a:t>Verilog-</a:t>
            </a:r>
            <a:r>
              <a:rPr sz="2200" dirty="0">
                <a:latin typeface="Times New Roman"/>
                <a:cs typeface="Times New Roman"/>
              </a:rPr>
              <a:t>A,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-40" dirty="0">
                <a:latin typeface="Times New Roman"/>
                <a:cs typeface="Times New Roman"/>
              </a:rPr>
              <a:t>Verilog-</a:t>
            </a:r>
            <a:r>
              <a:rPr sz="2200" dirty="0">
                <a:latin typeface="Times New Roman"/>
                <a:cs typeface="Times New Roman"/>
              </a:rPr>
              <a:t>AMS,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VHDL-</a:t>
            </a:r>
            <a:r>
              <a:rPr sz="2200" spc="-25" dirty="0">
                <a:latin typeface="Times New Roman"/>
                <a:cs typeface="Times New Roman"/>
              </a:rPr>
              <a:t>AMS</a:t>
            </a:r>
            <a:endParaRPr sz="2200">
              <a:latin typeface="Times New Roman"/>
              <a:cs typeface="Times New Roman"/>
            </a:endParaRPr>
          </a:p>
          <a:p>
            <a:pPr marL="647700" lvl="1" indent="-185420">
              <a:lnSpc>
                <a:spcPts val="2365"/>
              </a:lnSpc>
              <a:buClr>
                <a:srgbClr val="FF0000"/>
              </a:buClr>
              <a:buFont typeface="Arial MT"/>
              <a:buChar char="•"/>
              <a:tabLst>
                <a:tab pos="647700" algn="l"/>
              </a:tabLst>
            </a:pPr>
            <a:r>
              <a:rPr sz="2200" spc="-10" dirty="0">
                <a:latin typeface="Times New Roman"/>
                <a:cs typeface="Times New Roman"/>
              </a:rPr>
              <a:t>Spectre</a:t>
            </a:r>
            <a:endParaRPr sz="2200">
              <a:latin typeface="Times New Roman"/>
              <a:cs typeface="Times New Roman"/>
            </a:endParaRPr>
          </a:p>
          <a:p>
            <a:pPr marL="647700" lvl="1" indent="-185420">
              <a:lnSpc>
                <a:spcPts val="2365"/>
              </a:lnSpc>
              <a:buClr>
                <a:srgbClr val="FF0000"/>
              </a:buClr>
              <a:buFont typeface="Arial MT"/>
              <a:buChar char="•"/>
              <a:tabLst>
                <a:tab pos="647700" algn="l"/>
              </a:tabLst>
            </a:pPr>
            <a:r>
              <a:rPr sz="2200" spc="-10" dirty="0">
                <a:latin typeface="Times New Roman"/>
                <a:cs typeface="Times New Roman"/>
              </a:rPr>
              <a:t>SPICE</a:t>
            </a:r>
            <a:endParaRPr sz="2200">
              <a:latin typeface="Times New Roman"/>
              <a:cs typeface="Times New Roman"/>
            </a:endParaRPr>
          </a:p>
          <a:p>
            <a:pPr marL="647700" lvl="1" indent="-185420">
              <a:lnSpc>
                <a:spcPts val="2500"/>
              </a:lnSpc>
              <a:buClr>
                <a:srgbClr val="FF0000"/>
              </a:buClr>
              <a:buFont typeface="Arial MT"/>
              <a:buChar char="•"/>
              <a:tabLst>
                <a:tab pos="647700" algn="l"/>
              </a:tabLst>
            </a:pPr>
            <a:r>
              <a:rPr sz="2200" dirty="0">
                <a:latin typeface="Times New Roman"/>
                <a:cs typeface="Times New Roman"/>
              </a:rPr>
              <a:t>Composer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schematics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20675" algn="l"/>
              </a:tabLst>
            </a:pPr>
            <a:r>
              <a:rPr dirty="0"/>
              <a:t>Introduction to</a:t>
            </a:r>
            <a:r>
              <a:rPr spc="-155" dirty="0"/>
              <a:t> </a:t>
            </a:r>
            <a:r>
              <a:rPr spc="-25" dirty="0"/>
              <a:t>AMS</a:t>
            </a:r>
          </a:p>
          <a:p>
            <a:pPr marL="320675" indent="-307975">
              <a:lnSpc>
                <a:spcPct val="100000"/>
              </a:lnSpc>
              <a:spcBef>
                <a:spcPts val="66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dirty="0">
                <a:solidFill>
                  <a:srgbClr val="000000"/>
                </a:solidFill>
              </a:rPr>
              <a:t>AMS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Simulation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Setup</a:t>
            </a:r>
          </a:p>
          <a:p>
            <a:pPr marL="643255" lvl="1" indent="-18161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Analog</a:t>
            </a:r>
            <a:r>
              <a:rPr sz="240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r>
              <a:rPr sz="240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400" spc="-3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A</a:t>
            </a:r>
            <a:r>
              <a:rPr sz="24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643255" algn="l"/>
              </a:tabLst>
            </a:pP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Mixed-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Signal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Behavioral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endParaRPr sz="24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01090" algn="l"/>
              </a:tabLst>
            </a:pP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Lab1:</a:t>
            </a:r>
            <a:r>
              <a:rPr sz="20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Analog Model Simulation with</a:t>
            </a:r>
            <a:r>
              <a:rPr sz="2000" spc="-10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Lab2: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Mixed-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Signal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r>
              <a:rPr sz="2000" spc="-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000" spc="-114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Clr>
                <a:srgbClr val="ED7D31"/>
              </a:buClr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latin typeface="Times New Roman"/>
                <a:cs typeface="Times New Roman"/>
              </a:rPr>
              <a:t>Lab3: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4-</a:t>
            </a:r>
            <a:r>
              <a:rPr sz="2000" dirty="0">
                <a:latin typeface="Times New Roman"/>
                <a:cs typeface="Times New Roman"/>
              </a:rPr>
              <a:t>bit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ADC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Verilog-</a:t>
            </a:r>
            <a:r>
              <a:rPr sz="2000" spc="-25" dirty="0"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Description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8057" y="1752891"/>
            <a:ext cx="3379175" cy="42365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51837" y="3311560"/>
            <a:ext cx="242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5V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74457" y="3753662"/>
            <a:ext cx="242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4V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1082" y="4271674"/>
            <a:ext cx="242570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3V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2V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8029" y="1706810"/>
            <a:ext cx="1386840" cy="1393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Vref</a:t>
            </a:r>
            <a:r>
              <a:rPr sz="16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16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Arial MT"/>
                <a:cs typeface="Arial MT"/>
              </a:rPr>
              <a:t>8V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ts val="1639"/>
              </a:lnSpc>
              <a:spcBef>
                <a:spcPts val="5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input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3.5V</a:t>
            </a:r>
            <a:endParaRPr sz="1600">
              <a:latin typeface="Arial MT"/>
              <a:cs typeface="Arial MT"/>
            </a:endParaRPr>
          </a:p>
          <a:p>
            <a:pPr marL="1156335">
              <a:lnSpc>
                <a:spcPts val="1400"/>
              </a:lnSpc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7V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1400">
              <a:latin typeface="Arial MT"/>
              <a:cs typeface="Arial MT"/>
            </a:endParaRPr>
          </a:p>
          <a:p>
            <a:pPr marL="1156335">
              <a:lnSpc>
                <a:spcPct val="100000"/>
              </a:lnSpc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6V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41082" y="4946631"/>
            <a:ext cx="1209040" cy="38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30"/>
              </a:lnSpc>
              <a:spcBef>
                <a:spcPts val="100"/>
              </a:spcBef>
            </a:pPr>
            <a:r>
              <a:rPr sz="1400" spc="-5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430"/>
              </a:lnSpc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1V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50733" y="450325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1568" y="3200837"/>
            <a:ext cx="346075" cy="855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>
              <a:lnSpc>
                <a:spcPts val="1540"/>
              </a:lnSpc>
              <a:spcBef>
                <a:spcPts val="100"/>
              </a:spcBef>
            </a:pPr>
            <a:r>
              <a:rPr sz="14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  <a:p>
            <a:pPr marL="233679">
              <a:lnSpc>
                <a:spcPts val="1305"/>
              </a:lnSpc>
            </a:pPr>
            <a:r>
              <a:rPr sz="14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  <a:p>
            <a:pPr marL="45720">
              <a:lnSpc>
                <a:spcPts val="1445"/>
              </a:lnSpc>
            </a:pPr>
            <a:r>
              <a:rPr sz="14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400" spc="-5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73801" y="302335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41410" y="3445885"/>
            <a:ext cx="124460" cy="71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10"/>
              </a:lnSpc>
              <a:spcBef>
                <a:spcPts val="100"/>
              </a:spcBef>
            </a:pPr>
            <a:r>
              <a:rPr sz="1400" spc="-5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10"/>
              </a:lnSpc>
            </a:pPr>
            <a:r>
              <a:rPr sz="1400" spc="-5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4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Type</a:t>
            </a:r>
            <a:r>
              <a:rPr spc="-235" dirty="0"/>
              <a:t> </a:t>
            </a:r>
            <a:r>
              <a:rPr dirty="0"/>
              <a:t>:</a:t>
            </a:r>
            <a:r>
              <a:rPr spc="-275" dirty="0"/>
              <a:t> </a:t>
            </a:r>
            <a:r>
              <a:rPr spc="-25" dirty="0"/>
              <a:t>AMS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5620" y="1497912"/>
            <a:ext cx="2762885" cy="3020060"/>
            <a:chOff x="595620" y="1497912"/>
            <a:chExt cx="2762885" cy="3020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620" y="1497912"/>
              <a:ext cx="2762399" cy="3019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34950" y="2548399"/>
              <a:ext cx="1231265" cy="222885"/>
            </a:xfrm>
            <a:custGeom>
              <a:avLst/>
              <a:gdLst/>
              <a:ahLst/>
              <a:cxnLst/>
              <a:rect l="l" t="t" r="r" b="b"/>
              <a:pathLst>
                <a:path w="1231264" h="222885">
                  <a:moveTo>
                    <a:pt x="0" y="0"/>
                  </a:moveTo>
                  <a:lnTo>
                    <a:pt x="1230899" y="0"/>
                  </a:lnTo>
                  <a:lnTo>
                    <a:pt x="1230899" y="222599"/>
                  </a:lnTo>
                  <a:lnTo>
                    <a:pt x="0" y="2225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434236" y="3765039"/>
            <a:ext cx="5391150" cy="1962150"/>
            <a:chOff x="3434236" y="3765039"/>
            <a:chExt cx="5391150" cy="19621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4236" y="3765039"/>
              <a:ext cx="5391149" cy="19621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66150" y="4560900"/>
              <a:ext cx="1554480" cy="382905"/>
            </a:xfrm>
            <a:custGeom>
              <a:avLst/>
              <a:gdLst/>
              <a:ahLst/>
              <a:cxnLst/>
              <a:rect l="l" t="t" r="r" b="b"/>
              <a:pathLst>
                <a:path w="1554479" h="382904">
                  <a:moveTo>
                    <a:pt x="0" y="0"/>
                  </a:moveTo>
                  <a:lnTo>
                    <a:pt x="1553999" y="0"/>
                  </a:lnTo>
                  <a:lnTo>
                    <a:pt x="1553999" y="382499"/>
                  </a:lnTo>
                  <a:lnTo>
                    <a:pt x="0" y="382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5244" y="4713598"/>
              <a:ext cx="1051560" cy="67945"/>
            </a:xfrm>
            <a:custGeom>
              <a:avLst/>
              <a:gdLst/>
              <a:ahLst/>
              <a:cxnLst/>
              <a:rect l="l" t="t" r="r" b="b"/>
              <a:pathLst>
                <a:path w="1051560" h="67945">
                  <a:moveTo>
                    <a:pt x="0" y="0"/>
                  </a:moveTo>
                  <a:lnTo>
                    <a:pt x="1051168" y="6772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05401" y="476562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00"/>
                  </a:moveTo>
                  <a:lnTo>
                    <a:pt x="2022" y="0"/>
                  </a:lnTo>
                  <a:lnTo>
                    <a:pt x="44147" y="18479"/>
                  </a:lnTo>
                  <a:lnTo>
                    <a:pt x="0" y="31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05401" y="476562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00"/>
                  </a:moveTo>
                  <a:lnTo>
                    <a:pt x="44147" y="18479"/>
                  </a:lnTo>
                  <a:lnTo>
                    <a:pt x="2022" y="0"/>
                  </a:lnTo>
                  <a:lnTo>
                    <a:pt x="0" y="3140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367931" y="4621972"/>
            <a:ext cx="17062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Support</a:t>
            </a:r>
            <a:r>
              <a:rPr sz="16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output</a:t>
            </a:r>
            <a:r>
              <a:rPr sz="16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Arial MT"/>
                <a:cs typeface="Arial MT"/>
              </a:rPr>
              <a:t>reg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Parameters</a:t>
            </a:r>
            <a:r>
              <a:rPr spc="-35" dirty="0"/>
              <a:t> </a:t>
            </a:r>
            <a:r>
              <a:rPr dirty="0"/>
              <a:t>of</a:t>
            </a:r>
            <a:r>
              <a:rPr spc="-265" dirty="0"/>
              <a:t> </a:t>
            </a:r>
            <a:r>
              <a:rPr dirty="0"/>
              <a:t>ADC</a:t>
            </a:r>
            <a:r>
              <a:rPr spc="-20" dirty="0"/>
              <a:t> </a:t>
            </a:r>
            <a:r>
              <a:rPr spc="-10" dirty="0"/>
              <a:t>Model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9524" y="1416805"/>
            <a:ext cx="4939030" cy="2437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1785" indent="-299085">
              <a:lnSpc>
                <a:spcPct val="100000"/>
              </a:lnSpc>
              <a:spcBef>
                <a:spcPts val="90"/>
              </a:spcBef>
              <a:buClr>
                <a:srgbClr val="00B050"/>
              </a:buClr>
              <a:buFont typeface="Arial MT"/>
              <a:buChar char="•"/>
              <a:tabLst>
                <a:tab pos="311785" algn="l"/>
              </a:tabLst>
            </a:pPr>
            <a:r>
              <a:rPr sz="2600" dirty="0">
                <a:latin typeface="Times New Roman"/>
                <a:cs typeface="Times New Roman"/>
              </a:rPr>
              <a:t>Input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sin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wave</a:t>
            </a:r>
            <a:endParaRPr sz="2600">
              <a:latin typeface="Times New Roman"/>
              <a:cs typeface="Times New Roman"/>
            </a:endParaRPr>
          </a:p>
          <a:p>
            <a:pPr marL="311785" indent="-299085">
              <a:lnSpc>
                <a:spcPct val="100000"/>
              </a:lnSpc>
              <a:spcBef>
                <a:spcPts val="55"/>
              </a:spcBef>
              <a:buClr>
                <a:srgbClr val="00B050"/>
              </a:buClr>
              <a:buFont typeface="Arial MT"/>
              <a:buChar char="•"/>
              <a:tabLst>
                <a:tab pos="311785" algn="l"/>
              </a:tabLst>
            </a:pPr>
            <a:r>
              <a:rPr sz="2600" dirty="0">
                <a:latin typeface="Times New Roman"/>
                <a:cs typeface="Times New Roman"/>
              </a:rPr>
              <a:t>Amplitude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80" dirty="0">
                <a:latin typeface="Times New Roman"/>
                <a:cs typeface="Times New Roman"/>
              </a:rPr>
              <a:t>16V,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Frequency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20M</a:t>
            </a:r>
            <a:endParaRPr sz="2600">
              <a:latin typeface="Times New Roman"/>
              <a:cs typeface="Times New Roman"/>
            </a:endParaRPr>
          </a:p>
          <a:p>
            <a:pPr marL="311785" indent="-299085">
              <a:lnSpc>
                <a:spcPct val="100000"/>
              </a:lnSpc>
              <a:spcBef>
                <a:spcPts val="55"/>
              </a:spcBef>
              <a:buClr>
                <a:srgbClr val="00B050"/>
              </a:buClr>
              <a:buFont typeface="Arial MT"/>
              <a:buChar char="•"/>
              <a:tabLst>
                <a:tab pos="311785" algn="l"/>
              </a:tabLst>
            </a:pPr>
            <a:r>
              <a:rPr sz="2600" dirty="0">
                <a:latin typeface="Times New Roman"/>
                <a:cs typeface="Times New Roman"/>
              </a:rPr>
              <a:t>Output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4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bit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output</a:t>
            </a:r>
            <a:endParaRPr sz="2600">
              <a:latin typeface="Times New Roman"/>
              <a:cs typeface="Times New Roman"/>
            </a:endParaRPr>
          </a:p>
          <a:p>
            <a:pPr marL="311785" indent="-299085">
              <a:lnSpc>
                <a:spcPct val="100000"/>
              </a:lnSpc>
              <a:spcBef>
                <a:spcPts val="55"/>
              </a:spcBef>
              <a:buClr>
                <a:srgbClr val="00B050"/>
              </a:buClr>
              <a:buFont typeface="Arial MT"/>
              <a:buChar char="•"/>
              <a:tabLst>
                <a:tab pos="311785" algn="l"/>
              </a:tabLst>
            </a:pPr>
            <a:r>
              <a:rPr sz="2600" dirty="0">
                <a:latin typeface="Times New Roman"/>
                <a:cs typeface="Times New Roman"/>
              </a:rPr>
              <a:t>R=0.5k,</a:t>
            </a:r>
            <a:r>
              <a:rPr sz="2600" spc="-13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Vref=16V</a:t>
            </a:r>
            <a:endParaRPr sz="2600">
              <a:latin typeface="Times New Roman"/>
              <a:cs typeface="Times New Roman"/>
            </a:endParaRPr>
          </a:p>
          <a:p>
            <a:pPr marL="311785" indent="-299085">
              <a:lnSpc>
                <a:spcPct val="100000"/>
              </a:lnSpc>
              <a:spcBef>
                <a:spcPts val="55"/>
              </a:spcBef>
              <a:buClr>
                <a:srgbClr val="00B050"/>
              </a:buClr>
              <a:buFont typeface="Arial MT"/>
              <a:buChar char="•"/>
              <a:tabLst>
                <a:tab pos="311785" algn="l"/>
              </a:tabLst>
            </a:pPr>
            <a:r>
              <a:rPr sz="2600" spc="-10" dirty="0">
                <a:latin typeface="Times New Roman"/>
                <a:cs typeface="Times New Roman"/>
              </a:rPr>
              <a:t>Analysis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Type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: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tran,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125n</a:t>
            </a:r>
            <a:endParaRPr sz="2600">
              <a:latin typeface="Times New Roman"/>
              <a:cs typeface="Times New Roman"/>
            </a:endParaRPr>
          </a:p>
          <a:p>
            <a:pPr marL="311785" indent="-299085">
              <a:lnSpc>
                <a:spcPct val="100000"/>
              </a:lnSpc>
              <a:spcBef>
                <a:spcPts val="55"/>
              </a:spcBef>
              <a:buClr>
                <a:srgbClr val="00B050"/>
              </a:buClr>
              <a:buFont typeface="Arial MT"/>
              <a:buChar char="•"/>
              <a:tabLst>
                <a:tab pos="311785" algn="l"/>
              </a:tabLst>
            </a:pPr>
            <a:r>
              <a:rPr sz="2600" dirty="0">
                <a:latin typeface="Times New Roman"/>
                <a:cs typeface="Times New Roman"/>
              </a:rPr>
              <a:t>Simulator: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b="1" spc="-25" dirty="0">
                <a:latin typeface="Times New Roman"/>
                <a:cs typeface="Times New Roman"/>
              </a:rPr>
              <a:t>AMS</a:t>
            </a:r>
            <a:endParaRPr sz="26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180769" y="1554102"/>
          <a:ext cx="2211069" cy="4728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10" dirty="0">
                          <a:latin typeface="Arial"/>
                          <a:cs typeface="Arial"/>
                        </a:rPr>
                        <a:t>B3,B2,B1,B0 </a:t>
                      </a:r>
                      <a:r>
                        <a:rPr sz="1050" b="1" spc="-20" dirty="0">
                          <a:latin typeface="Arial"/>
                          <a:cs typeface="Arial"/>
                        </a:rPr>
                        <a:t>(bit)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28575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0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-25" dirty="0">
                          <a:latin typeface="Arial"/>
                          <a:cs typeface="Arial"/>
                        </a:rPr>
                        <a:t>(V)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28575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0000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28575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  <a:solidFill>
                      <a:srgbClr val="00B0F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50" dirty="0">
                          <a:latin typeface="Arial"/>
                          <a:cs typeface="Arial"/>
                        </a:rPr>
                        <a:t>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28575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  <a:solidFill>
                      <a:srgbClr val="00B0F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0001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1V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0010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  <a:solidFill>
                      <a:srgbClr val="00B0F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2V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  <a:solidFill>
                      <a:srgbClr val="00B0F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0011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3V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0100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4V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0101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5V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0110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6V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0111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7V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1000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8V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1001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9V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1010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10V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1011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11V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1100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12V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1101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13V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1110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14V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1111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b="1" spc="-25" dirty="0">
                          <a:latin typeface="Arial"/>
                          <a:cs typeface="Arial"/>
                        </a:rPr>
                        <a:t>15V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B0F0"/>
                      </a:solidFill>
                      <a:prstDash val="solid"/>
                    </a:lnL>
                    <a:lnR w="12700">
                      <a:solidFill>
                        <a:srgbClr val="00B0F0"/>
                      </a:solidFill>
                      <a:prstDash val="solid"/>
                    </a:lnR>
                    <a:lnT w="12700">
                      <a:solidFill>
                        <a:srgbClr val="00B0F0"/>
                      </a:solidFill>
                      <a:prstDash val="solid"/>
                    </a:lnT>
                    <a:lnB w="12700">
                      <a:solidFill>
                        <a:srgbClr val="00B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443703"/>
            <a:ext cx="8077200" cy="126829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22580" indent="-309880">
              <a:lnSpc>
                <a:spcPct val="100000"/>
              </a:lnSpc>
              <a:spcBef>
                <a:spcPts val="370"/>
              </a:spcBef>
              <a:buClr>
                <a:srgbClr val="00B050"/>
              </a:buClr>
              <a:buFont typeface="Arial MT"/>
              <a:buChar char="•"/>
              <a:tabLst>
                <a:tab pos="322580" algn="l"/>
              </a:tabLst>
            </a:pPr>
            <a:r>
              <a:rPr sz="2800" dirty="0">
                <a:latin typeface="Times New Roman"/>
                <a:cs typeface="Times New Roman"/>
              </a:rPr>
              <a:t>Hand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in:</a:t>
            </a:r>
            <a:endParaRPr sz="2800" dirty="0">
              <a:latin typeface="Times New Roman"/>
              <a:cs typeface="Times New Roman"/>
            </a:endParaRPr>
          </a:p>
          <a:p>
            <a:pPr marL="646430" lvl="1" indent="-184150">
              <a:lnSpc>
                <a:spcPct val="100000"/>
              </a:lnSpc>
              <a:spcBef>
                <a:spcPts val="229"/>
              </a:spcBef>
              <a:buClr>
                <a:srgbClr val="FF0000"/>
              </a:buClr>
              <a:buFont typeface="Arial MT"/>
              <a:buChar char="•"/>
              <a:tabLst>
                <a:tab pos="64643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waveform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outputs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comparators,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lang="en-US" sz="2400" spc="-4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ncoder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lang="en-US" sz="2400" spc="-10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nput</a:t>
            </a:r>
            <a:endParaRPr sz="2400" dirty="0">
              <a:latin typeface="Times New Roman"/>
              <a:cs typeface="Times New Roman"/>
            </a:endParaRPr>
          </a:p>
          <a:p>
            <a:pPr marL="646430" lvl="1" indent="-184150">
              <a:lnSpc>
                <a:spcPct val="100000"/>
              </a:lnSpc>
              <a:spcBef>
                <a:spcPts val="225"/>
              </a:spcBef>
              <a:buClr>
                <a:srgbClr val="FF0000"/>
              </a:buClr>
              <a:buFont typeface="Arial MT"/>
              <a:buChar char="•"/>
              <a:tabLst>
                <a:tab pos="646430" algn="l"/>
              </a:tabLst>
            </a:pPr>
            <a:r>
              <a:rPr sz="2400" dirty="0">
                <a:latin typeface="Times New Roman"/>
                <a:cs typeface="Times New Roman"/>
              </a:rPr>
              <a:t>Schematic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cellview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370" y="2765549"/>
            <a:ext cx="7467259" cy="33508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18103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2710" algn="l"/>
              </a:tabLst>
            </a:pPr>
            <a:r>
              <a:rPr spc="-20" dirty="0"/>
              <a:t>Hand</a:t>
            </a:r>
            <a:r>
              <a:rPr dirty="0"/>
              <a:t>	</a:t>
            </a:r>
            <a:r>
              <a:rPr spc="-25" dirty="0"/>
              <a:t>in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192" y="1442188"/>
            <a:ext cx="7411720" cy="432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indent="-307975">
              <a:lnSpc>
                <a:spcPts val="3320"/>
              </a:lnSpc>
              <a:spcBef>
                <a:spcPts val="100"/>
              </a:spcBef>
              <a:buClr>
                <a:srgbClr val="00B050"/>
              </a:buClr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Please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upload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compressed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file</a:t>
            </a:r>
            <a:r>
              <a:rPr sz="2800" spc="-10" dirty="0">
                <a:latin typeface="Times New Roman"/>
                <a:cs typeface="Times New Roman"/>
              </a:rPr>
              <a:t> includes:</a:t>
            </a:r>
            <a:endParaRPr sz="2800" dirty="0">
              <a:latin typeface="Times New Roman"/>
              <a:cs typeface="Times New Roman"/>
            </a:endParaRPr>
          </a:p>
          <a:p>
            <a:pPr marL="643255" lvl="1" indent="-181610">
              <a:lnSpc>
                <a:spcPts val="2840"/>
              </a:lnSpc>
              <a:buClr>
                <a:srgbClr val="FF0000"/>
              </a:buClr>
              <a:buFont typeface="Arial"/>
              <a:buChar char="•"/>
              <a:tabLst>
                <a:tab pos="643255" algn="l"/>
              </a:tabLst>
            </a:pPr>
            <a:r>
              <a:rPr sz="2400" b="1" dirty="0">
                <a:latin typeface="Times New Roman"/>
                <a:cs typeface="Times New Roman"/>
              </a:rPr>
              <a:t>Programming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files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(Verilog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Verilog-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files)</a:t>
            </a:r>
            <a:endParaRPr sz="2400" dirty="0">
              <a:latin typeface="Times New Roman"/>
              <a:cs typeface="Times New Roman"/>
            </a:endParaRPr>
          </a:p>
          <a:p>
            <a:pPr marL="1100455" lvl="2" indent="-266700">
              <a:lnSpc>
                <a:spcPct val="100000"/>
              </a:lnSpc>
              <a:spcBef>
                <a:spcPts val="15"/>
              </a:spcBef>
              <a:buClr>
                <a:srgbClr val="ED7D31"/>
              </a:buClr>
              <a:buFont typeface="Arial MT"/>
              <a:buChar char="●"/>
              <a:tabLst>
                <a:tab pos="1100455" algn="l"/>
              </a:tabLst>
            </a:pPr>
            <a:r>
              <a:rPr sz="2000" dirty="0">
                <a:latin typeface="Times New Roman"/>
                <a:cs typeface="Times New Roman"/>
              </a:rPr>
              <a:t>Lab2: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Stimuli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(testbench.v)</a:t>
            </a:r>
            <a:endParaRPr sz="2000" dirty="0">
              <a:latin typeface="Times New Roman"/>
              <a:cs typeface="Times New Roman"/>
            </a:endParaRPr>
          </a:p>
          <a:p>
            <a:pPr marL="1100455" lvl="2" indent="-266700">
              <a:lnSpc>
                <a:spcPts val="2365"/>
              </a:lnSpc>
              <a:spcBef>
                <a:spcPts val="20"/>
              </a:spcBef>
              <a:buClr>
                <a:srgbClr val="ED7D31"/>
              </a:buClr>
              <a:buFont typeface="Arial MT"/>
              <a:buChar char="●"/>
              <a:tabLst>
                <a:tab pos="1100455" algn="l"/>
              </a:tabLst>
            </a:pPr>
            <a:r>
              <a:rPr sz="2000" dirty="0">
                <a:latin typeface="Times New Roman"/>
                <a:cs typeface="Times New Roman"/>
              </a:rPr>
              <a:t>Lab3: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Encoder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file(.vams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.v),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comparator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file(.vams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.va)</a:t>
            </a:r>
            <a:endParaRPr sz="2000" dirty="0">
              <a:latin typeface="Times New Roman"/>
              <a:cs typeface="Times New Roman"/>
            </a:endParaRPr>
          </a:p>
          <a:p>
            <a:pPr marL="643255" lvl="1" indent="-181610">
              <a:lnSpc>
                <a:spcPts val="2845"/>
              </a:lnSpc>
              <a:buClr>
                <a:srgbClr val="FF0000"/>
              </a:buClr>
              <a:buFont typeface="Arial"/>
              <a:buChar char="•"/>
              <a:tabLst>
                <a:tab pos="643255" algn="l"/>
              </a:tabLst>
            </a:pPr>
            <a:r>
              <a:rPr sz="2400" b="1" dirty="0">
                <a:latin typeface="Times New Roman"/>
                <a:cs typeface="Times New Roman"/>
              </a:rPr>
              <a:t>Mini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report</a:t>
            </a:r>
            <a:endParaRPr sz="2400" dirty="0">
              <a:latin typeface="Times New Roman"/>
              <a:cs typeface="Times New Roman"/>
            </a:endParaRPr>
          </a:p>
          <a:p>
            <a:pPr marL="1100455" lvl="2" indent="-266700">
              <a:lnSpc>
                <a:spcPct val="100000"/>
              </a:lnSpc>
              <a:spcBef>
                <a:spcPts val="15"/>
              </a:spcBef>
              <a:buClr>
                <a:srgbClr val="ED7D31"/>
              </a:buClr>
              <a:buFont typeface="Arial MT"/>
              <a:buChar char="●"/>
              <a:tabLst>
                <a:tab pos="1100455" algn="l"/>
              </a:tabLst>
            </a:pP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simulation</a:t>
            </a:r>
            <a:r>
              <a:rPr sz="2000" spc="-10" dirty="0">
                <a:latin typeface="Times New Roman"/>
                <a:cs typeface="Times New Roman"/>
              </a:rPr>
              <a:t> waveforms</a:t>
            </a:r>
            <a:endParaRPr sz="2000" dirty="0">
              <a:latin typeface="Times New Roman"/>
              <a:cs typeface="Times New Roman"/>
            </a:endParaRPr>
          </a:p>
          <a:p>
            <a:pPr marL="1558290" lvl="3" indent="-251460">
              <a:lnSpc>
                <a:spcPct val="100000"/>
              </a:lnSpc>
              <a:spcBef>
                <a:spcPts val="70"/>
              </a:spcBef>
              <a:buFont typeface="Arial MT"/>
              <a:buChar char="●"/>
              <a:tabLst>
                <a:tab pos="1558290" algn="l"/>
              </a:tabLst>
            </a:pPr>
            <a:r>
              <a:rPr sz="1800" spc="-20" dirty="0">
                <a:latin typeface="Times New Roman"/>
                <a:cs typeface="Times New Roman"/>
              </a:rPr>
              <a:t>Lab1: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Analog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simulation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(Vctrl)</a:t>
            </a:r>
            <a:endParaRPr sz="1800" dirty="0">
              <a:latin typeface="Times New Roman"/>
              <a:cs typeface="Times New Roman"/>
            </a:endParaRPr>
          </a:p>
          <a:p>
            <a:pPr marL="1558290" lvl="3" indent="-251460">
              <a:lnSpc>
                <a:spcPct val="100000"/>
              </a:lnSpc>
              <a:spcBef>
                <a:spcPts val="65"/>
              </a:spcBef>
              <a:buFont typeface="Arial MT"/>
              <a:buChar char="●"/>
              <a:tabLst>
                <a:tab pos="1558290" algn="l"/>
              </a:tabLst>
            </a:pPr>
            <a:r>
              <a:rPr sz="1800" dirty="0">
                <a:latin typeface="Times New Roman"/>
                <a:cs typeface="Times New Roman"/>
              </a:rPr>
              <a:t>Lab2: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Mixed-</a:t>
            </a:r>
            <a:r>
              <a:rPr sz="1800" dirty="0">
                <a:latin typeface="Times New Roman"/>
                <a:cs typeface="Times New Roman"/>
              </a:rPr>
              <a:t>signal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simulation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(Vctrl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divider)</a:t>
            </a:r>
            <a:endParaRPr sz="1800" dirty="0">
              <a:latin typeface="Times New Roman"/>
              <a:cs typeface="Times New Roman"/>
            </a:endParaRPr>
          </a:p>
          <a:p>
            <a:pPr marL="1558290" lvl="3" indent="-251460">
              <a:lnSpc>
                <a:spcPct val="100000"/>
              </a:lnSpc>
              <a:spcBef>
                <a:spcPts val="70"/>
              </a:spcBef>
              <a:buFont typeface="Arial MT"/>
              <a:buChar char="●"/>
              <a:tabLst>
                <a:tab pos="1558290" algn="l"/>
              </a:tabLst>
            </a:pPr>
            <a:r>
              <a:rPr sz="1800" spc="-20" dirty="0">
                <a:latin typeface="Times New Roman"/>
                <a:cs typeface="Times New Roman"/>
              </a:rPr>
              <a:t>Lab3: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ADC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(outputs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comparators,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ncoder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nput)</a:t>
            </a:r>
            <a:endParaRPr sz="1800" dirty="0">
              <a:latin typeface="Times New Roman"/>
              <a:cs typeface="Times New Roman"/>
            </a:endParaRPr>
          </a:p>
          <a:p>
            <a:pPr marL="1100455" lvl="2" indent="-266700">
              <a:lnSpc>
                <a:spcPct val="100000"/>
              </a:lnSpc>
              <a:spcBef>
                <a:spcPts val="20"/>
              </a:spcBef>
              <a:buClr>
                <a:srgbClr val="ED7D31"/>
              </a:buClr>
              <a:buFont typeface="Arial MT"/>
              <a:buChar char="●"/>
              <a:tabLst>
                <a:tab pos="1100455" algn="l"/>
              </a:tabLst>
            </a:pP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schematic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cellviews</a:t>
            </a:r>
            <a:endParaRPr sz="2000" dirty="0">
              <a:latin typeface="Times New Roman"/>
              <a:cs typeface="Times New Roman"/>
            </a:endParaRPr>
          </a:p>
          <a:p>
            <a:pPr marL="1100455" lvl="2" indent="-266700">
              <a:lnSpc>
                <a:spcPct val="100000"/>
              </a:lnSpc>
              <a:spcBef>
                <a:spcPts val="20"/>
              </a:spcBef>
              <a:buClr>
                <a:srgbClr val="ED7D31"/>
              </a:buClr>
              <a:buFont typeface="Arial MT"/>
              <a:buChar char="●"/>
              <a:tabLst>
                <a:tab pos="1100455" algn="l"/>
              </a:tabLst>
            </a:pP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homework</a:t>
            </a:r>
            <a:endParaRPr sz="2000" dirty="0">
              <a:latin typeface="Times New Roman"/>
              <a:cs typeface="Times New Roman"/>
            </a:endParaRPr>
          </a:p>
          <a:p>
            <a:pPr marL="1100455" lvl="2" indent="-266700">
              <a:lnSpc>
                <a:spcPct val="100000"/>
              </a:lnSpc>
              <a:spcBef>
                <a:spcPts val="20"/>
              </a:spcBef>
              <a:buClr>
                <a:srgbClr val="ED7D31"/>
              </a:buClr>
              <a:buFont typeface="Arial MT"/>
              <a:buChar char="●"/>
              <a:tabLst>
                <a:tab pos="1100455" algn="l"/>
              </a:tabLst>
            </a:pPr>
            <a:r>
              <a:rPr sz="2000" dirty="0">
                <a:latin typeface="Times New Roman"/>
                <a:cs typeface="Times New Roman"/>
              </a:rPr>
              <a:t>Questions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solutions</a:t>
            </a:r>
            <a:endParaRPr sz="2000" dirty="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335"/>
              </a:spcBef>
              <a:buClr>
                <a:srgbClr val="00B050"/>
              </a:buClr>
              <a:buFont typeface="Arial"/>
              <a:buChar char="•"/>
              <a:tabLst>
                <a:tab pos="320675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Deadline:</a:t>
            </a:r>
            <a:r>
              <a:rPr sz="28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23:55,</a:t>
            </a:r>
            <a:r>
              <a:rPr sz="2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December</a:t>
            </a:r>
            <a:r>
              <a:rPr sz="2800" b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TW" sz="2800" b="1" spc="-110" dirty="0">
                <a:solidFill>
                  <a:srgbClr val="FF0000"/>
                </a:solidFill>
                <a:latin typeface="Times New Roman"/>
                <a:cs typeface="Times New Roman"/>
              </a:rPr>
              <a:t>31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2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2023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spc="-10" dirty="0"/>
              <a:t>is</a:t>
            </a:r>
            <a:r>
              <a:rPr spc="-260" dirty="0"/>
              <a:t> </a:t>
            </a:r>
            <a:r>
              <a:rPr dirty="0"/>
              <a:t>AMS</a:t>
            </a:r>
            <a:r>
              <a:rPr spc="-15" dirty="0"/>
              <a:t> </a:t>
            </a:r>
            <a:r>
              <a:rPr spc="-10" dirty="0"/>
              <a:t>Designer(cont.)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35311" y="1785439"/>
            <a:ext cx="2214880" cy="808355"/>
            <a:chOff x="1635311" y="1785439"/>
            <a:chExt cx="2214880" cy="808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5311" y="1785439"/>
              <a:ext cx="2214362" cy="8080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5310" y="1802439"/>
              <a:ext cx="2134361" cy="7280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29797" y="1870321"/>
            <a:ext cx="825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NC-</a:t>
            </a:r>
            <a:r>
              <a:rPr sz="1800" spc="-25" dirty="0">
                <a:latin typeface="Arial MT"/>
                <a:cs typeface="Arial MT"/>
              </a:rPr>
              <a:t>Sim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67384" y="1785439"/>
            <a:ext cx="2364740" cy="808355"/>
            <a:chOff x="4767384" y="1785439"/>
            <a:chExt cx="2364740" cy="8083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7384" y="1785439"/>
              <a:ext cx="2364296" cy="8080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7384" y="1802439"/>
              <a:ext cx="2284295" cy="72809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066410" y="1870321"/>
            <a:ext cx="1765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62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Spectre </a:t>
            </a:r>
            <a:r>
              <a:rPr sz="1800" dirty="0">
                <a:latin typeface="Arial MT"/>
                <a:cs typeface="Arial MT"/>
              </a:rPr>
              <a:t>Analog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Simulator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22749" y="3312603"/>
            <a:ext cx="2646680" cy="2967355"/>
            <a:chOff x="3022749" y="3312603"/>
            <a:chExt cx="2646680" cy="296735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2749" y="3312603"/>
              <a:ext cx="2646526" cy="8080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2748" y="3329603"/>
              <a:ext cx="2566525" cy="7280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2749" y="5471559"/>
              <a:ext cx="2646526" cy="8080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2748" y="5488559"/>
              <a:ext cx="2566525" cy="7280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410261" y="5693601"/>
            <a:ext cx="1871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Waveform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31059" y="4227581"/>
            <a:ext cx="2214880" cy="817244"/>
            <a:chOff x="6231059" y="4227581"/>
            <a:chExt cx="2214880" cy="817244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1059" y="4227581"/>
              <a:ext cx="2214442" cy="8169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5508" y="4244092"/>
              <a:ext cx="2125541" cy="72809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288941" y="3428981"/>
            <a:ext cx="4906645" cy="145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785110"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 MT"/>
                <a:cs typeface="Arial MT"/>
              </a:rPr>
              <a:t>AMS</a:t>
            </a:r>
            <a:endParaRPr sz="1600">
              <a:latin typeface="Arial MT"/>
              <a:cs typeface="Arial MT"/>
            </a:endParaRPr>
          </a:p>
          <a:p>
            <a:pPr marR="2784475" algn="ctr">
              <a:lnSpc>
                <a:spcPct val="100000"/>
              </a:lnSpc>
            </a:pPr>
            <a:r>
              <a:rPr sz="1600" spc="-10" dirty="0">
                <a:latin typeface="Arial MT"/>
                <a:cs typeface="Arial MT"/>
              </a:rPr>
              <a:t>Mixed-</a:t>
            </a:r>
            <a:r>
              <a:rPr sz="1600" dirty="0">
                <a:latin typeface="Arial MT"/>
                <a:cs typeface="Arial MT"/>
              </a:rPr>
              <a:t>Signal </a:t>
            </a:r>
            <a:r>
              <a:rPr sz="1600" spc="-10" dirty="0">
                <a:latin typeface="Arial MT"/>
                <a:cs typeface="Arial MT"/>
              </a:rPr>
              <a:t>Simulator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1600">
              <a:latin typeface="Arial MT"/>
              <a:cs typeface="Arial MT"/>
            </a:endParaRPr>
          </a:p>
          <a:p>
            <a:pPr marL="3547110" marR="5080" indent="-34353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Mixed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Language Debugger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728204" y="2516243"/>
            <a:ext cx="3556000" cy="3009900"/>
            <a:chOff x="2728204" y="2516243"/>
            <a:chExt cx="3556000" cy="3009900"/>
          </a:xfrm>
        </p:grpSpPr>
        <p:sp>
          <p:nvSpPr>
            <p:cNvPr id="22" name="object 22"/>
            <p:cNvSpPr/>
            <p:nvPr/>
          </p:nvSpPr>
          <p:spPr>
            <a:xfrm>
              <a:off x="2742491" y="2530531"/>
              <a:ext cx="871855" cy="701040"/>
            </a:xfrm>
            <a:custGeom>
              <a:avLst/>
              <a:gdLst/>
              <a:ahLst/>
              <a:cxnLst/>
              <a:rect l="l" t="t" r="r" b="b"/>
              <a:pathLst>
                <a:path w="871854" h="701039">
                  <a:moveTo>
                    <a:pt x="0" y="0"/>
                  </a:moveTo>
                  <a:lnTo>
                    <a:pt x="871677" y="700775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0308" y="3180233"/>
              <a:ext cx="159213" cy="14661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09377" y="2530531"/>
              <a:ext cx="940435" cy="705485"/>
            </a:xfrm>
            <a:custGeom>
              <a:avLst/>
              <a:gdLst/>
              <a:ahLst/>
              <a:cxnLst/>
              <a:rect l="l" t="t" r="r" b="b"/>
              <a:pathLst>
                <a:path w="940435" h="705485">
                  <a:moveTo>
                    <a:pt x="940153" y="0"/>
                  </a:moveTo>
                  <a:lnTo>
                    <a:pt x="0" y="70531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91359" y="3183800"/>
              <a:ext cx="160629" cy="1441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346011" y="4057694"/>
              <a:ext cx="0" cy="1259840"/>
            </a:xfrm>
            <a:custGeom>
              <a:avLst/>
              <a:gdLst/>
              <a:ahLst/>
              <a:cxnLst/>
              <a:rect l="l" t="t" r="r" b="b"/>
              <a:pathLst>
                <a:path h="1259839">
                  <a:moveTo>
                    <a:pt x="0" y="0"/>
                  </a:moveTo>
                  <a:lnTo>
                    <a:pt x="0" y="12595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84526" y="5302957"/>
              <a:ext cx="122971" cy="1582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629274" y="3693648"/>
              <a:ext cx="515620" cy="483870"/>
            </a:xfrm>
            <a:custGeom>
              <a:avLst/>
              <a:gdLst/>
              <a:ahLst/>
              <a:cxnLst/>
              <a:rect l="l" t="t" r="r" b="b"/>
              <a:pathLst>
                <a:path w="515620" h="483870">
                  <a:moveTo>
                    <a:pt x="0" y="0"/>
                  </a:moveTo>
                  <a:lnTo>
                    <a:pt x="515492" y="483862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8177" y="4128810"/>
              <a:ext cx="155426" cy="15173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757629" y="4972183"/>
              <a:ext cx="512445" cy="454025"/>
            </a:xfrm>
            <a:custGeom>
              <a:avLst/>
              <a:gdLst/>
              <a:ahLst/>
              <a:cxnLst/>
              <a:rect l="l" t="t" r="r" b="b"/>
              <a:pathLst>
                <a:path w="512445" h="454025">
                  <a:moveTo>
                    <a:pt x="512160" y="0"/>
                  </a:moveTo>
                  <a:lnTo>
                    <a:pt x="0" y="453552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6261" y="5376113"/>
              <a:ext cx="156947" cy="14988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541088" y="2144641"/>
            <a:ext cx="2045970" cy="70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Digital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Simulator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Verilog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342814" y="2584004"/>
            <a:ext cx="9169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FF0000"/>
                </a:solidFill>
                <a:latin typeface="Arial"/>
                <a:cs typeface="Arial"/>
              </a:rPr>
              <a:t>Verilog-</a:t>
            </a:r>
            <a:r>
              <a:rPr sz="1600" b="1" spc="-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9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0" dirty="0"/>
              <a:t>Mixed-</a:t>
            </a:r>
            <a:r>
              <a:rPr sz="3950" dirty="0"/>
              <a:t>Signal</a:t>
            </a:r>
            <a:r>
              <a:rPr sz="3950" spc="-15" dirty="0"/>
              <a:t> </a:t>
            </a:r>
            <a:r>
              <a:rPr sz="3950" dirty="0"/>
              <a:t>Simulation</a:t>
            </a:r>
            <a:r>
              <a:rPr sz="3950" spc="5" dirty="0"/>
              <a:t> </a:t>
            </a:r>
            <a:r>
              <a:rPr sz="3950" dirty="0"/>
              <a:t>with </a:t>
            </a:r>
            <a:r>
              <a:rPr sz="3950" spc="-10" dirty="0"/>
              <a:t>Model</a:t>
            </a:r>
            <a:endParaRPr sz="395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192" y="1476326"/>
            <a:ext cx="7641590" cy="37223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21310" marR="82550" indent="-309245">
              <a:lnSpc>
                <a:spcPts val="3020"/>
              </a:lnSpc>
              <a:spcBef>
                <a:spcPts val="480"/>
              </a:spcBef>
              <a:buClr>
                <a:srgbClr val="00B050"/>
              </a:buClr>
              <a:buFont typeface="Arial MT"/>
              <a:buChar char="•"/>
              <a:tabLst>
                <a:tab pos="32131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mixed-</a:t>
            </a:r>
            <a:r>
              <a:rPr sz="2800" dirty="0">
                <a:latin typeface="Times New Roman"/>
                <a:cs typeface="Times New Roman"/>
              </a:rPr>
              <a:t>signal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behavioral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model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simulation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can </a:t>
            </a:r>
            <a:r>
              <a:rPr sz="2800" spc="-10" dirty="0">
                <a:latin typeface="Times New Roman"/>
                <a:cs typeface="Times New Roman"/>
              </a:rPr>
              <a:t>verify:</a:t>
            </a:r>
            <a:endParaRPr sz="2800">
              <a:latin typeface="Times New Roman"/>
              <a:cs typeface="Times New Roman"/>
            </a:endParaRPr>
          </a:p>
          <a:p>
            <a:pPr marL="643255" lvl="1" indent="-181610">
              <a:lnSpc>
                <a:spcPts val="2860"/>
              </a:lnSpc>
              <a:buClr>
                <a:srgbClr val="FF0000"/>
              </a:buClr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behavior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correct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not?</a:t>
            </a:r>
            <a:endParaRPr sz="24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15"/>
              </a:spcBef>
              <a:buClr>
                <a:srgbClr val="FF0000"/>
              </a:buClr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requirement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not?</a:t>
            </a:r>
            <a:endParaRPr sz="24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10"/>
              </a:spcBef>
              <a:buClr>
                <a:srgbClr val="FF0000"/>
              </a:buClr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performance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satisfied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not?</a:t>
            </a:r>
            <a:endParaRPr sz="24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266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spc="-10" dirty="0">
                <a:latin typeface="Times New Roman"/>
                <a:cs typeface="Times New Roman"/>
              </a:rPr>
              <a:t>Weaknesses:</a:t>
            </a:r>
            <a:endParaRPr sz="28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domain information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 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obtained </a:t>
            </a:r>
            <a:r>
              <a:rPr sz="2400" spc="-10" dirty="0">
                <a:latin typeface="Times New Roman"/>
                <a:cs typeface="Times New Roman"/>
              </a:rPr>
              <a:t>directly</a:t>
            </a:r>
            <a:endParaRPr sz="24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70"/>
              </a:spcBef>
              <a:buClr>
                <a:srgbClr val="ED7D31"/>
              </a:buClr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behavioral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converted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domain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60"/>
              </a:spcBef>
              <a:buClr>
                <a:srgbClr val="ED7D31"/>
              </a:buClr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characteristics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might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calculated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domain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20675" algn="l"/>
              </a:tabLst>
            </a:pPr>
            <a:r>
              <a:rPr dirty="0"/>
              <a:t>Introduction to</a:t>
            </a:r>
            <a:r>
              <a:rPr spc="-155" dirty="0"/>
              <a:t> </a:t>
            </a:r>
            <a:r>
              <a:rPr spc="-25" dirty="0"/>
              <a:t>AMS</a:t>
            </a:r>
          </a:p>
          <a:p>
            <a:pPr marL="320675" indent="-307975">
              <a:lnSpc>
                <a:spcPct val="100000"/>
              </a:lnSpc>
              <a:spcBef>
                <a:spcPts val="66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dirty="0">
                <a:solidFill>
                  <a:srgbClr val="000000"/>
                </a:solidFill>
              </a:rPr>
              <a:t>AMS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Simulation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Setup</a:t>
            </a:r>
          </a:p>
          <a:p>
            <a:pPr marL="643255" lvl="1" indent="-181610">
              <a:lnSpc>
                <a:spcPct val="100000"/>
              </a:lnSpc>
              <a:spcBef>
                <a:spcPts val="220"/>
              </a:spcBef>
              <a:buClr>
                <a:srgbClr val="FF0000"/>
              </a:buClr>
              <a:buFont typeface="Arial MT"/>
              <a:buChar char="•"/>
              <a:tabLst>
                <a:tab pos="643255" algn="l"/>
              </a:tabLst>
            </a:pPr>
            <a:r>
              <a:rPr sz="2400" dirty="0">
                <a:latin typeface="Times New Roman"/>
                <a:cs typeface="Times New Roman"/>
              </a:rPr>
              <a:t>Analog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Simulation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Verilog-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643255" algn="l"/>
              </a:tabLst>
            </a:pP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Mixed-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Signal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Behavioral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r>
              <a:rPr sz="24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endParaRPr sz="24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01090" algn="l"/>
              </a:tabLst>
            </a:pP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Lab1:</a:t>
            </a:r>
            <a:r>
              <a:rPr sz="2000" spc="-1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Analog Model Simulation with</a:t>
            </a:r>
            <a:r>
              <a:rPr sz="2000" spc="-10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Lab2: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Mixed-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Signal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Model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Simulation</a:t>
            </a:r>
            <a:r>
              <a:rPr sz="2000" spc="-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000" spc="-114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  <a:p>
            <a:pPr marL="1101090" lvl="2" indent="-189230">
              <a:lnSpc>
                <a:spcPct val="100000"/>
              </a:lnSpc>
              <a:spcBef>
                <a:spcPts val="259"/>
              </a:spcBef>
              <a:buClr>
                <a:srgbClr val="ED7D31"/>
              </a:buClr>
              <a:buFont typeface="Arial MT"/>
              <a:buChar char="•"/>
              <a:tabLst>
                <a:tab pos="1101090" algn="l"/>
              </a:tabLst>
            </a:pP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Lab3: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BEBEBE"/>
                </a:solidFill>
                <a:latin typeface="Times New Roman"/>
                <a:cs typeface="Times New Roman"/>
              </a:rPr>
              <a:t>4-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bit</a:t>
            </a:r>
            <a:r>
              <a:rPr sz="2000" spc="-1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ADC</a:t>
            </a:r>
            <a:r>
              <a:rPr sz="2000" spc="-1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EBEBE"/>
                </a:solidFill>
                <a:latin typeface="Times New Roman"/>
                <a:cs typeface="Times New Roman"/>
              </a:rPr>
              <a:t>with</a:t>
            </a:r>
            <a:r>
              <a:rPr sz="2000" spc="-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BEBEBE"/>
                </a:solidFill>
                <a:latin typeface="Times New Roman"/>
                <a:cs typeface="Times New Roman"/>
              </a:rPr>
              <a:t>Verilog-</a:t>
            </a:r>
            <a:r>
              <a:rPr sz="2000" spc="-25" dirty="0">
                <a:solidFill>
                  <a:srgbClr val="BEBEBE"/>
                </a:solidFill>
                <a:latin typeface="Times New Roman"/>
                <a:cs typeface="Times New Roman"/>
              </a:rPr>
              <a:t>AMS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Environment</a:t>
            </a:r>
            <a:r>
              <a:rPr spc="-190" dirty="0"/>
              <a:t> </a:t>
            </a:r>
            <a:r>
              <a:rPr spc="-10" dirty="0"/>
              <a:t>Setting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192" y="1443966"/>
            <a:ext cx="7303770" cy="2716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355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spc="-30" dirty="0">
                <a:latin typeface="Times New Roman"/>
                <a:cs typeface="Times New Roman"/>
              </a:rPr>
              <a:t>NC-Verilog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/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Verilog-</a:t>
            </a:r>
            <a:r>
              <a:rPr sz="2800" spc="-25" dirty="0">
                <a:latin typeface="Times New Roman"/>
                <a:cs typeface="Times New Roman"/>
              </a:rPr>
              <a:t>XL</a:t>
            </a:r>
            <a:endParaRPr sz="28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Font typeface="Arial MT"/>
              <a:buChar char="•"/>
              <a:tabLst>
                <a:tab pos="643255" algn="l"/>
                <a:tab pos="1160780" algn="l"/>
              </a:tabLst>
            </a:pPr>
            <a:r>
              <a:rPr sz="2400" spc="-25" dirty="0">
                <a:latin typeface="Times New Roman"/>
                <a:cs typeface="Times New Roman"/>
              </a:rPr>
              <a:t>e.g</a:t>
            </a:r>
            <a:r>
              <a:rPr sz="2400" dirty="0">
                <a:latin typeface="Times New Roman"/>
                <a:cs typeface="Times New Roman"/>
              </a:rPr>
              <a:t>	&gt;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source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/usr/cad/cadence/CIC/incisiv.cshrc</a:t>
            </a:r>
            <a:endParaRPr sz="24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93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spc="-10" dirty="0">
                <a:latin typeface="Times New Roman"/>
                <a:cs typeface="Times New Roman"/>
              </a:rPr>
              <a:t>Spectre</a:t>
            </a:r>
            <a:endParaRPr sz="2800">
              <a:latin typeface="Times New Roman"/>
              <a:cs typeface="Times New Roman"/>
            </a:endParaRPr>
          </a:p>
          <a:p>
            <a:pPr marL="643890" lvl="1" indent="-189230">
              <a:lnSpc>
                <a:spcPct val="100000"/>
              </a:lnSpc>
              <a:spcBef>
                <a:spcPts val="340"/>
              </a:spcBef>
              <a:buClr>
                <a:srgbClr val="FF0000"/>
              </a:buClr>
              <a:buFont typeface="Arial MT"/>
              <a:buChar char="•"/>
              <a:tabLst>
                <a:tab pos="643890" algn="l"/>
              </a:tabLst>
            </a:pPr>
            <a:r>
              <a:rPr sz="2000" dirty="0">
                <a:latin typeface="Times New Roman"/>
                <a:cs typeface="Times New Roman"/>
              </a:rPr>
              <a:t>e.g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&gt;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source</a:t>
            </a:r>
            <a:r>
              <a:rPr sz="2000" spc="-10" dirty="0">
                <a:latin typeface="Times New Roman"/>
                <a:cs typeface="Times New Roman"/>
              </a:rPr>
              <a:t> /usr/cad/cadence/CIC/mmsim.cshrc</a:t>
            </a:r>
            <a:endParaRPr sz="200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spcBef>
                <a:spcPts val="920"/>
              </a:spcBef>
              <a:buClr>
                <a:srgbClr val="00B050"/>
              </a:buClr>
              <a:buFont typeface="Arial MT"/>
              <a:buChar char="•"/>
              <a:tabLst>
                <a:tab pos="320675" algn="l"/>
              </a:tabLst>
            </a:pPr>
            <a:r>
              <a:rPr sz="2800" dirty="0">
                <a:latin typeface="Times New Roman"/>
                <a:cs typeface="Times New Roman"/>
              </a:rPr>
              <a:t>Composer /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Virtuoso</a:t>
            </a:r>
            <a:endParaRPr sz="2800">
              <a:latin typeface="Times New Roman"/>
              <a:cs typeface="Times New Roman"/>
            </a:endParaRPr>
          </a:p>
          <a:p>
            <a:pPr marL="643255" lvl="1" indent="-181610">
              <a:lnSpc>
                <a:spcPct val="100000"/>
              </a:lnSpc>
              <a:spcBef>
                <a:spcPts val="285"/>
              </a:spcBef>
              <a:buClr>
                <a:srgbClr val="FF0000"/>
              </a:buClr>
              <a:buFont typeface="Arial MT"/>
              <a:buChar char="•"/>
              <a:tabLst>
                <a:tab pos="643255" algn="l"/>
                <a:tab pos="1160780" algn="l"/>
              </a:tabLst>
            </a:pPr>
            <a:r>
              <a:rPr sz="2400" spc="-25" dirty="0">
                <a:latin typeface="Times New Roman"/>
                <a:cs typeface="Times New Roman"/>
              </a:rPr>
              <a:t>e.g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dirty="0">
                <a:latin typeface="Times New Roman"/>
                <a:cs typeface="Times New Roman"/>
              </a:rPr>
              <a:t>&gt;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source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/usr/cad/cadence/CIC/ic_06.17.709.cshrc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870" y="480663"/>
            <a:ext cx="37668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04770" algn="l"/>
              </a:tabLst>
            </a:pPr>
            <a:r>
              <a:rPr spc="-10" dirty="0"/>
              <a:t>Simulation</a:t>
            </a:r>
            <a:r>
              <a:rPr dirty="0"/>
              <a:t>	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6870" y="1392810"/>
            <a:ext cx="3650615" cy="262318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Step 1. </a:t>
            </a:r>
            <a:r>
              <a:rPr sz="2400" dirty="0">
                <a:latin typeface="Times New Roman"/>
                <a:cs typeface="Times New Roman"/>
              </a:rPr>
              <a:t>&gt;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virtuoso </a:t>
            </a:r>
            <a:r>
              <a:rPr sz="2400" spc="-50" dirty="0">
                <a:latin typeface="Times New Roman"/>
                <a:cs typeface="Times New Roman"/>
              </a:rPr>
              <a:t>&amp;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Step</a:t>
            </a:r>
            <a:r>
              <a:rPr sz="2400" spc="-1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2.</a:t>
            </a:r>
            <a:r>
              <a:rPr sz="2400" spc="-1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library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manager</a:t>
            </a:r>
            <a:endParaRPr sz="2400">
              <a:latin typeface="Times New Roman"/>
              <a:cs typeface="Times New Roman"/>
            </a:endParaRPr>
          </a:p>
          <a:p>
            <a:pPr marL="374015" indent="-316230">
              <a:lnSpc>
                <a:spcPct val="100000"/>
              </a:lnSpc>
              <a:spcBef>
                <a:spcPts val="710"/>
              </a:spcBef>
              <a:buClr>
                <a:srgbClr val="00B050"/>
              </a:buClr>
              <a:buFont typeface="Arial MT"/>
              <a:buChar char="•"/>
              <a:tabLst>
                <a:tab pos="374015" algn="l"/>
              </a:tabLst>
            </a:pPr>
            <a:r>
              <a:rPr sz="2400" dirty="0">
                <a:latin typeface="Times New Roman"/>
                <a:cs typeface="Times New Roman"/>
              </a:rPr>
              <a:t>Create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library</a:t>
            </a:r>
            <a:endParaRPr sz="2400">
              <a:latin typeface="Times New Roman"/>
              <a:cs typeface="Times New Roman"/>
            </a:endParaRPr>
          </a:p>
          <a:p>
            <a:pPr marL="374015" indent="-316230">
              <a:lnSpc>
                <a:spcPts val="2765"/>
              </a:lnSpc>
              <a:spcBef>
                <a:spcPts val="310"/>
              </a:spcBef>
              <a:buClr>
                <a:srgbClr val="00B050"/>
              </a:buClr>
              <a:buFont typeface="Arial MT"/>
              <a:buChar char="•"/>
              <a:tabLst>
                <a:tab pos="374015" algn="l"/>
              </a:tabLst>
            </a:pPr>
            <a:r>
              <a:rPr sz="2400" dirty="0">
                <a:latin typeface="Times New Roman"/>
                <a:cs typeface="Times New Roman"/>
              </a:rPr>
              <a:t>Create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view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symbol</a:t>
            </a:r>
            <a:endParaRPr sz="2400">
              <a:latin typeface="Times New Roman"/>
              <a:cs typeface="Times New Roman"/>
            </a:endParaRPr>
          </a:p>
          <a:p>
            <a:pPr marL="697230" lvl="1" indent="-189230">
              <a:lnSpc>
                <a:spcPts val="2165"/>
              </a:lnSpc>
              <a:buClr>
                <a:srgbClr val="FF0000"/>
              </a:buClr>
              <a:buFont typeface="Arial MT"/>
              <a:buChar char="•"/>
              <a:tabLst>
                <a:tab pos="697230" algn="l"/>
              </a:tabLst>
            </a:pPr>
            <a:r>
              <a:rPr sz="2000" spc="-40" dirty="0">
                <a:latin typeface="Times New Roman"/>
                <a:cs typeface="Times New Roman"/>
              </a:rPr>
              <a:t>Verilog-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697230" lvl="1" indent="-189230">
              <a:lnSpc>
                <a:spcPts val="2160"/>
              </a:lnSpc>
              <a:buClr>
                <a:srgbClr val="FF0000"/>
              </a:buClr>
              <a:buFont typeface="Arial MT"/>
              <a:buChar char="•"/>
              <a:tabLst>
                <a:tab pos="697230" algn="l"/>
              </a:tabLst>
            </a:pPr>
            <a:r>
              <a:rPr sz="2000" spc="-25" dirty="0">
                <a:latin typeface="Times New Roman"/>
                <a:cs typeface="Times New Roman"/>
              </a:rPr>
              <a:t>Verilog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697230" lvl="1" indent="-189230">
              <a:lnSpc>
                <a:spcPts val="2280"/>
              </a:lnSpc>
              <a:buClr>
                <a:srgbClr val="FF0000"/>
              </a:buClr>
              <a:buFont typeface="Arial MT"/>
              <a:buChar char="•"/>
              <a:tabLst>
                <a:tab pos="697230" algn="l"/>
              </a:tabLst>
            </a:pPr>
            <a:r>
              <a:rPr sz="2000" spc="-10" dirty="0">
                <a:latin typeface="Times New Roman"/>
                <a:cs typeface="Times New Roman"/>
              </a:rPr>
              <a:t>Schematic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560" y="3927697"/>
            <a:ext cx="1416050" cy="76771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651510" indent="-189230">
              <a:lnSpc>
                <a:spcPct val="100000"/>
              </a:lnSpc>
              <a:spcBef>
                <a:spcPts val="355"/>
              </a:spcBef>
              <a:buClr>
                <a:srgbClr val="FF0000"/>
              </a:buClr>
              <a:buFont typeface="Arial MT"/>
              <a:buChar char="•"/>
              <a:tabLst>
                <a:tab pos="651510" algn="l"/>
              </a:tabLst>
            </a:pPr>
            <a:r>
              <a:rPr sz="2000" spc="-10" dirty="0">
                <a:latin typeface="Times New Roman"/>
                <a:cs typeface="Times New Roman"/>
              </a:rPr>
              <a:t>Config</a:t>
            </a:r>
            <a:endParaRPr sz="2000">
              <a:latin typeface="Times New Roman"/>
              <a:cs typeface="Times New Roman"/>
            </a:endParaRPr>
          </a:p>
          <a:p>
            <a:pPr marL="328295" indent="-315595">
              <a:lnSpc>
                <a:spcPct val="100000"/>
              </a:lnSpc>
              <a:spcBef>
                <a:spcPts val="305"/>
              </a:spcBef>
              <a:buClr>
                <a:srgbClr val="00B050"/>
              </a:buClr>
              <a:buFont typeface="Arial MT"/>
              <a:buChar char="•"/>
              <a:tabLst>
                <a:tab pos="328295" algn="l"/>
              </a:tabLst>
            </a:pPr>
            <a:r>
              <a:rPr sz="2400" dirty="0">
                <a:latin typeface="Times New Roman"/>
                <a:cs typeface="Times New Roman"/>
              </a:rPr>
              <a:t>Set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ADE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4543" y="3944379"/>
            <a:ext cx="2093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B9BD4"/>
                </a:solidFill>
                <a:latin typeface="Calibri"/>
                <a:cs typeface="Calibri"/>
              </a:rPr>
              <a:t>Open</a:t>
            </a:r>
            <a:r>
              <a:rPr sz="1800" b="1" spc="-40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B9BD4"/>
                </a:solidFill>
                <a:latin typeface="Calibri"/>
                <a:cs typeface="Calibri"/>
              </a:rPr>
              <a:t>library</a:t>
            </a:r>
            <a:r>
              <a:rPr sz="1800" b="1" spc="-40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B9BD4"/>
                </a:solidFill>
                <a:latin typeface="Calibri"/>
                <a:cs typeface="Calibri"/>
              </a:rPr>
              <a:t>manager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349" y="4258900"/>
            <a:ext cx="6135873" cy="161859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15" dirty="0"/>
              <a:t>Mixed-</a:t>
            </a:r>
            <a:r>
              <a:rPr dirty="0"/>
              <a:t>Signal</a:t>
            </a:r>
            <a:r>
              <a:rPr spc="-90" dirty="0"/>
              <a:t> </a:t>
            </a:r>
            <a:r>
              <a:rPr dirty="0"/>
              <a:t>Electronic</a:t>
            </a:r>
            <a:r>
              <a:rPr spc="-90" dirty="0"/>
              <a:t> </a:t>
            </a:r>
            <a:r>
              <a:rPr spc="-10" dirty="0"/>
              <a:t>Design</a:t>
            </a:r>
          </a:p>
          <a:p>
            <a:pPr marL="12700">
              <a:lnSpc>
                <a:spcPct val="100000"/>
              </a:lnSpc>
            </a:pPr>
            <a:r>
              <a:rPr dirty="0"/>
              <a:t>Automation</a:t>
            </a:r>
            <a:r>
              <a:rPr spc="-50" dirty="0"/>
              <a:t> </a:t>
            </a:r>
            <a:r>
              <a:rPr spc="-20" dirty="0"/>
              <a:t>Lab.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1899</Words>
  <Application>Microsoft Office PowerPoint</Application>
  <PresentationFormat>如螢幕大小 (4:3)</PresentationFormat>
  <Paragraphs>485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Arial MT</vt:lpstr>
      <vt:lpstr>SimSun-ExtB</vt:lpstr>
      <vt:lpstr>Arial</vt:lpstr>
      <vt:lpstr>Calibri</vt:lpstr>
      <vt:lpstr>Segoe UI Symbol</vt:lpstr>
      <vt:lpstr>Tahoma</vt:lpstr>
      <vt:lpstr>Times New Roman</vt:lpstr>
      <vt:lpstr>Office Theme</vt:lpstr>
      <vt:lpstr>CAD HW4 -</vt:lpstr>
      <vt:lpstr>Outline</vt:lpstr>
      <vt:lpstr>Outline</vt:lpstr>
      <vt:lpstr>What is AMS Designer</vt:lpstr>
      <vt:lpstr>What is AMS Designer(cont.)</vt:lpstr>
      <vt:lpstr>Mixed-Signal Simulation with Model</vt:lpstr>
      <vt:lpstr>Outline</vt:lpstr>
      <vt:lpstr>Environment Setting</vt:lpstr>
      <vt:lpstr>Simulation Flow</vt:lpstr>
      <vt:lpstr>Simulation Flow</vt:lpstr>
      <vt:lpstr>Create Verilog-A Cells</vt:lpstr>
      <vt:lpstr>Designing with Verilog-A</vt:lpstr>
      <vt:lpstr>Create Top Cell - Schematic</vt:lpstr>
      <vt:lpstr>Create Top Cell - Schematic</vt:lpstr>
      <vt:lpstr>Simulation Environment</vt:lpstr>
      <vt:lpstr>PowerPoint 簡報</vt:lpstr>
      <vt:lpstr>Give input information(1/2)</vt:lpstr>
      <vt:lpstr>Give input information(2/2)</vt:lpstr>
      <vt:lpstr>Choose Analysis Type</vt:lpstr>
      <vt:lpstr>Save Output Nodes</vt:lpstr>
      <vt:lpstr>Submit the Simulation</vt:lpstr>
      <vt:lpstr>Outline</vt:lpstr>
      <vt:lpstr>Create Verilog Cells</vt:lpstr>
      <vt:lpstr>Design Hierarchy – AMS</vt:lpstr>
      <vt:lpstr>Create Config View for Simulation</vt:lpstr>
      <vt:lpstr>Set New Configuration</vt:lpstr>
      <vt:lpstr>Configuration Setting</vt:lpstr>
      <vt:lpstr>Open Simulation Tool</vt:lpstr>
      <vt:lpstr>Digital Stimulus</vt:lpstr>
      <vt:lpstr>Analog Stimulus</vt:lpstr>
      <vt:lpstr>1. Setup</vt:lpstr>
      <vt:lpstr>Outline</vt:lpstr>
      <vt:lpstr>PLL Analog Model</vt:lpstr>
      <vt:lpstr>Additional Description</vt:lpstr>
      <vt:lpstr>Results</vt:lpstr>
      <vt:lpstr>Outline</vt:lpstr>
      <vt:lpstr>PLL Mixed-Signal Model</vt:lpstr>
      <vt:lpstr>Additional Description</vt:lpstr>
      <vt:lpstr>Results</vt:lpstr>
      <vt:lpstr>Outline</vt:lpstr>
      <vt:lpstr>Description</vt:lpstr>
      <vt:lpstr>Type : AMS</vt:lpstr>
      <vt:lpstr>Parameters of ADC Model</vt:lpstr>
      <vt:lpstr>Results</vt:lpstr>
      <vt:lpstr>Hand 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112-1CAD_HW4.pptx</dc:title>
  <dc:creator>User</dc:creator>
  <cp:lastModifiedBy>User</cp:lastModifiedBy>
  <cp:revision>5</cp:revision>
  <dcterms:created xsi:type="dcterms:W3CDTF">2023-12-07T09:28:15Z</dcterms:created>
  <dcterms:modified xsi:type="dcterms:W3CDTF">2023-12-08T05:03:53Z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